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312" r:id="rId3"/>
    <p:sldId id="310" r:id="rId4"/>
    <p:sldId id="311" r:id="rId5"/>
    <p:sldId id="258" r:id="rId6"/>
    <p:sldId id="257" r:id="rId7"/>
    <p:sldId id="276" r:id="rId8"/>
    <p:sldId id="277" r:id="rId9"/>
    <p:sldId id="278" r:id="rId10"/>
    <p:sldId id="313" r:id="rId11"/>
    <p:sldId id="279" r:id="rId12"/>
    <p:sldId id="259" r:id="rId13"/>
    <p:sldId id="280" r:id="rId14"/>
    <p:sldId id="281" r:id="rId15"/>
    <p:sldId id="314" r:id="rId16"/>
    <p:sldId id="315" r:id="rId17"/>
    <p:sldId id="284" r:id="rId18"/>
    <p:sldId id="285" r:id="rId19"/>
    <p:sldId id="316" r:id="rId20"/>
    <p:sldId id="319" r:id="rId21"/>
    <p:sldId id="318" r:id="rId22"/>
    <p:sldId id="317" r:id="rId23"/>
    <p:sldId id="287" r:id="rId24"/>
    <p:sldId id="288" r:id="rId25"/>
    <p:sldId id="289" r:id="rId26"/>
    <p:sldId id="290" r:id="rId27"/>
    <p:sldId id="291" r:id="rId28"/>
    <p:sldId id="292"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65"/>
    <p:restoredTop sz="94633"/>
  </p:normalViewPr>
  <p:slideViewPr>
    <p:cSldViewPr snapToGrid="0" snapToObjects="1">
      <p:cViewPr varScale="1">
        <p:scale>
          <a:sx n="152" d="100"/>
          <a:sy n="152" d="100"/>
        </p:scale>
        <p:origin x="10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D19330-E12A-3443-AFDE-0DC9A9DF1D8A}" type="datetimeFigureOut">
              <a:rPr kumimoji="1" lang="zh-CN" altLang="en-US" smtClean="0"/>
              <a:t>2022/5/4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091539-F1C4-D448-839A-C5AA2D4DD30A}" type="slidenum">
              <a:rPr kumimoji="1" lang="zh-CN" altLang="en-US" smtClean="0"/>
              <a:t>‹#›</a:t>
            </a:fld>
            <a:endParaRPr kumimoji="1" lang="zh-CN" altLang="en-US"/>
          </a:p>
        </p:txBody>
      </p:sp>
    </p:spTree>
    <p:extLst>
      <p:ext uri="{BB962C8B-B14F-4D97-AF65-F5344CB8AC3E}">
        <p14:creationId xmlns:p14="http://schemas.microsoft.com/office/powerpoint/2010/main" val="4262796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88091539-F1C4-D448-839A-C5AA2D4DD30A}" type="slidenum">
              <a:rPr kumimoji="1" lang="zh-CN" altLang="en-US" smtClean="0"/>
              <a:t>12</a:t>
            </a:fld>
            <a:endParaRPr kumimoji="1" lang="zh-CN" altLang="en-US"/>
          </a:p>
        </p:txBody>
      </p:sp>
    </p:spTree>
    <p:extLst>
      <p:ext uri="{BB962C8B-B14F-4D97-AF65-F5344CB8AC3E}">
        <p14:creationId xmlns:p14="http://schemas.microsoft.com/office/powerpoint/2010/main" val="3132206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E847DDF-8EB1-1244-BEFD-E722B99ADDF6}"/>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xmlns="" id="{217BD27A-38F7-B149-9EFB-9563D2A39E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xmlns="" id="{B34ABB78-D0BB-1C48-86F5-1FBD3233D167}"/>
              </a:ext>
            </a:extLst>
          </p:cNvPr>
          <p:cNvSpPr>
            <a:spLocks noGrp="1"/>
          </p:cNvSpPr>
          <p:nvPr>
            <p:ph type="dt" sz="half" idx="10"/>
          </p:nvPr>
        </p:nvSpPr>
        <p:spPr/>
        <p:txBody>
          <a:bodyPr/>
          <a:lstStyle/>
          <a:p>
            <a:fld id="{5AC2F067-A602-1D46-A74A-B3119A2F9783}" type="datetimeFigureOut">
              <a:rPr kumimoji="1" lang="zh-CN" altLang="en-US" smtClean="0"/>
              <a:t>2022/5/4</a:t>
            </a:fld>
            <a:endParaRPr kumimoji="1" lang="zh-CN" altLang="en-US"/>
          </a:p>
        </p:txBody>
      </p:sp>
      <p:sp>
        <p:nvSpPr>
          <p:cNvPr id="5" name="页脚占位符 4">
            <a:extLst>
              <a:ext uri="{FF2B5EF4-FFF2-40B4-BE49-F238E27FC236}">
                <a16:creationId xmlns:a16="http://schemas.microsoft.com/office/drawing/2014/main" xmlns="" id="{D7AD0240-AECD-A540-933F-C9912FCA51F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xmlns="" id="{A90EF808-1BB1-504F-9F5C-B71495ECDB5A}"/>
              </a:ext>
            </a:extLst>
          </p:cNvPr>
          <p:cNvSpPr>
            <a:spLocks noGrp="1"/>
          </p:cNvSpPr>
          <p:nvPr>
            <p:ph type="sldNum" sz="quarter" idx="12"/>
          </p:nvPr>
        </p:nvSpPr>
        <p:spPr/>
        <p:txBody>
          <a:bodyPr/>
          <a:lstStyle/>
          <a:p>
            <a:fld id="{559CFD32-5737-4F43-BC2A-BEAA935A2CFE}" type="slidenum">
              <a:rPr kumimoji="1" lang="zh-CN" altLang="en-US" smtClean="0"/>
              <a:t>‹#›</a:t>
            </a:fld>
            <a:endParaRPr kumimoji="1" lang="zh-CN" altLang="en-US"/>
          </a:p>
        </p:txBody>
      </p:sp>
    </p:spTree>
    <p:extLst>
      <p:ext uri="{BB962C8B-B14F-4D97-AF65-F5344CB8AC3E}">
        <p14:creationId xmlns:p14="http://schemas.microsoft.com/office/powerpoint/2010/main" val="947898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DDC2453-465B-1A42-A898-E4B89E06BD53}"/>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xmlns="" id="{850FFF0B-831B-964F-ACBB-CE9E4462AD00}"/>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xmlns="" id="{6E32FBF4-72B7-D941-9D03-1ACD01AD30A4}"/>
              </a:ext>
            </a:extLst>
          </p:cNvPr>
          <p:cNvSpPr>
            <a:spLocks noGrp="1"/>
          </p:cNvSpPr>
          <p:nvPr>
            <p:ph type="dt" sz="half" idx="10"/>
          </p:nvPr>
        </p:nvSpPr>
        <p:spPr/>
        <p:txBody>
          <a:bodyPr/>
          <a:lstStyle/>
          <a:p>
            <a:fld id="{5AC2F067-A602-1D46-A74A-B3119A2F9783}" type="datetimeFigureOut">
              <a:rPr kumimoji="1" lang="zh-CN" altLang="en-US" smtClean="0"/>
              <a:t>2022/5/4</a:t>
            </a:fld>
            <a:endParaRPr kumimoji="1" lang="zh-CN" altLang="en-US"/>
          </a:p>
        </p:txBody>
      </p:sp>
      <p:sp>
        <p:nvSpPr>
          <p:cNvPr id="5" name="页脚占位符 4">
            <a:extLst>
              <a:ext uri="{FF2B5EF4-FFF2-40B4-BE49-F238E27FC236}">
                <a16:creationId xmlns:a16="http://schemas.microsoft.com/office/drawing/2014/main" xmlns="" id="{86917769-427F-3049-B276-8B10CD44DFF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xmlns="" id="{9E2E1164-179A-4541-B287-426AA6C9C4C5}"/>
              </a:ext>
            </a:extLst>
          </p:cNvPr>
          <p:cNvSpPr>
            <a:spLocks noGrp="1"/>
          </p:cNvSpPr>
          <p:nvPr>
            <p:ph type="sldNum" sz="quarter" idx="12"/>
          </p:nvPr>
        </p:nvSpPr>
        <p:spPr/>
        <p:txBody>
          <a:bodyPr/>
          <a:lstStyle/>
          <a:p>
            <a:fld id="{559CFD32-5737-4F43-BC2A-BEAA935A2CFE}" type="slidenum">
              <a:rPr kumimoji="1" lang="zh-CN" altLang="en-US" smtClean="0"/>
              <a:t>‹#›</a:t>
            </a:fld>
            <a:endParaRPr kumimoji="1" lang="zh-CN" altLang="en-US"/>
          </a:p>
        </p:txBody>
      </p:sp>
    </p:spTree>
    <p:extLst>
      <p:ext uri="{BB962C8B-B14F-4D97-AF65-F5344CB8AC3E}">
        <p14:creationId xmlns:p14="http://schemas.microsoft.com/office/powerpoint/2010/main" val="35635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36AC9C83-D4E1-A244-AC8B-6B8A9601AD3D}"/>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xmlns="" id="{E71BC31B-A08F-0647-95A4-9AE1D54A4509}"/>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xmlns="" id="{5FE22CBF-C247-A74C-AF65-0323D6AAFD47}"/>
              </a:ext>
            </a:extLst>
          </p:cNvPr>
          <p:cNvSpPr>
            <a:spLocks noGrp="1"/>
          </p:cNvSpPr>
          <p:nvPr>
            <p:ph type="dt" sz="half" idx="10"/>
          </p:nvPr>
        </p:nvSpPr>
        <p:spPr/>
        <p:txBody>
          <a:bodyPr/>
          <a:lstStyle/>
          <a:p>
            <a:fld id="{5AC2F067-A602-1D46-A74A-B3119A2F9783}" type="datetimeFigureOut">
              <a:rPr kumimoji="1" lang="zh-CN" altLang="en-US" smtClean="0"/>
              <a:t>2022/5/4</a:t>
            </a:fld>
            <a:endParaRPr kumimoji="1" lang="zh-CN" altLang="en-US"/>
          </a:p>
        </p:txBody>
      </p:sp>
      <p:sp>
        <p:nvSpPr>
          <p:cNvPr id="5" name="页脚占位符 4">
            <a:extLst>
              <a:ext uri="{FF2B5EF4-FFF2-40B4-BE49-F238E27FC236}">
                <a16:creationId xmlns:a16="http://schemas.microsoft.com/office/drawing/2014/main" xmlns="" id="{91EFB565-62C6-F344-86C7-B2BEB2CF479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xmlns="" id="{660E52E2-A587-2B46-A7BC-0F5058DA9D26}"/>
              </a:ext>
            </a:extLst>
          </p:cNvPr>
          <p:cNvSpPr>
            <a:spLocks noGrp="1"/>
          </p:cNvSpPr>
          <p:nvPr>
            <p:ph type="sldNum" sz="quarter" idx="12"/>
          </p:nvPr>
        </p:nvSpPr>
        <p:spPr/>
        <p:txBody>
          <a:bodyPr/>
          <a:lstStyle/>
          <a:p>
            <a:fld id="{559CFD32-5737-4F43-BC2A-BEAA935A2CFE}" type="slidenum">
              <a:rPr kumimoji="1" lang="zh-CN" altLang="en-US" smtClean="0"/>
              <a:t>‹#›</a:t>
            </a:fld>
            <a:endParaRPr kumimoji="1" lang="zh-CN" altLang="en-US"/>
          </a:p>
        </p:txBody>
      </p:sp>
    </p:spTree>
    <p:extLst>
      <p:ext uri="{BB962C8B-B14F-4D97-AF65-F5344CB8AC3E}">
        <p14:creationId xmlns:p14="http://schemas.microsoft.com/office/powerpoint/2010/main" val="3531261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C4499EC-C7A4-5746-99D9-33BBC68FB404}"/>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xmlns="" id="{CD44C47D-A9BF-5843-80A9-2D758991C520}"/>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xmlns="" id="{9C5CA7EC-DA1F-BC44-B02C-74CA54D97D38}"/>
              </a:ext>
            </a:extLst>
          </p:cNvPr>
          <p:cNvSpPr>
            <a:spLocks noGrp="1"/>
          </p:cNvSpPr>
          <p:nvPr>
            <p:ph type="dt" sz="half" idx="10"/>
          </p:nvPr>
        </p:nvSpPr>
        <p:spPr/>
        <p:txBody>
          <a:bodyPr/>
          <a:lstStyle/>
          <a:p>
            <a:fld id="{5AC2F067-A602-1D46-A74A-B3119A2F9783}" type="datetimeFigureOut">
              <a:rPr kumimoji="1" lang="zh-CN" altLang="en-US" smtClean="0"/>
              <a:t>2022/5/4</a:t>
            </a:fld>
            <a:endParaRPr kumimoji="1" lang="zh-CN" altLang="en-US"/>
          </a:p>
        </p:txBody>
      </p:sp>
      <p:sp>
        <p:nvSpPr>
          <p:cNvPr id="5" name="页脚占位符 4">
            <a:extLst>
              <a:ext uri="{FF2B5EF4-FFF2-40B4-BE49-F238E27FC236}">
                <a16:creationId xmlns:a16="http://schemas.microsoft.com/office/drawing/2014/main" xmlns="" id="{AF3F1F1D-D115-AB44-ADCF-72D537F11F1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xmlns="" id="{44C82262-36A0-144F-BFAA-61457DCCEB36}"/>
              </a:ext>
            </a:extLst>
          </p:cNvPr>
          <p:cNvSpPr>
            <a:spLocks noGrp="1"/>
          </p:cNvSpPr>
          <p:nvPr>
            <p:ph type="sldNum" sz="quarter" idx="12"/>
          </p:nvPr>
        </p:nvSpPr>
        <p:spPr/>
        <p:txBody>
          <a:bodyPr/>
          <a:lstStyle/>
          <a:p>
            <a:fld id="{559CFD32-5737-4F43-BC2A-BEAA935A2CFE}" type="slidenum">
              <a:rPr kumimoji="1" lang="zh-CN" altLang="en-US" smtClean="0"/>
              <a:t>‹#›</a:t>
            </a:fld>
            <a:endParaRPr kumimoji="1" lang="zh-CN" altLang="en-US"/>
          </a:p>
        </p:txBody>
      </p:sp>
    </p:spTree>
    <p:extLst>
      <p:ext uri="{BB962C8B-B14F-4D97-AF65-F5344CB8AC3E}">
        <p14:creationId xmlns:p14="http://schemas.microsoft.com/office/powerpoint/2010/main" val="204616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F602C19-B3B9-6241-BBC7-A21F945F26B9}"/>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xmlns="" id="{3B47F356-8D1B-4F4C-A40B-ADCA24B7D9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xmlns="" id="{8FB1EB03-673C-7D43-8900-620F539128C5}"/>
              </a:ext>
            </a:extLst>
          </p:cNvPr>
          <p:cNvSpPr>
            <a:spLocks noGrp="1"/>
          </p:cNvSpPr>
          <p:nvPr>
            <p:ph type="dt" sz="half" idx="10"/>
          </p:nvPr>
        </p:nvSpPr>
        <p:spPr/>
        <p:txBody>
          <a:bodyPr/>
          <a:lstStyle/>
          <a:p>
            <a:fld id="{5AC2F067-A602-1D46-A74A-B3119A2F9783}" type="datetimeFigureOut">
              <a:rPr kumimoji="1" lang="zh-CN" altLang="en-US" smtClean="0"/>
              <a:t>2022/5/4</a:t>
            </a:fld>
            <a:endParaRPr kumimoji="1" lang="zh-CN" altLang="en-US"/>
          </a:p>
        </p:txBody>
      </p:sp>
      <p:sp>
        <p:nvSpPr>
          <p:cNvPr id="5" name="页脚占位符 4">
            <a:extLst>
              <a:ext uri="{FF2B5EF4-FFF2-40B4-BE49-F238E27FC236}">
                <a16:creationId xmlns:a16="http://schemas.microsoft.com/office/drawing/2014/main" xmlns="" id="{549BFC9A-1746-D54E-A7B3-80E153763597}"/>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xmlns="" id="{7BE73A34-D910-BF45-9B2E-F5678B736FB2}"/>
              </a:ext>
            </a:extLst>
          </p:cNvPr>
          <p:cNvSpPr>
            <a:spLocks noGrp="1"/>
          </p:cNvSpPr>
          <p:nvPr>
            <p:ph type="sldNum" sz="quarter" idx="12"/>
          </p:nvPr>
        </p:nvSpPr>
        <p:spPr/>
        <p:txBody>
          <a:bodyPr/>
          <a:lstStyle/>
          <a:p>
            <a:fld id="{559CFD32-5737-4F43-BC2A-BEAA935A2CFE}" type="slidenum">
              <a:rPr kumimoji="1" lang="zh-CN" altLang="en-US" smtClean="0"/>
              <a:t>‹#›</a:t>
            </a:fld>
            <a:endParaRPr kumimoji="1" lang="zh-CN" altLang="en-US"/>
          </a:p>
        </p:txBody>
      </p:sp>
    </p:spTree>
    <p:extLst>
      <p:ext uri="{BB962C8B-B14F-4D97-AF65-F5344CB8AC3E}">
        <p14:creationId xmlns:p14="http://schemas.microsoft.com/office/powerpoint/2010/main" val="3338125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65789DA-9740-5B49-8F5A-6035FB542916}"/>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xmlns="" id="{E247E32D-695C-DA4F-B820-82A8F4F2AA24}"/>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xmlns="" id="{E281875A-6B37-464D-AC38-0ECC9A9D09A6}"/>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xmlns="" id="{61A8D18F-FD19-EA4C-A507-F161B11A9F68}"/>
              </a:ext>
            </a:extLst>
          </p:cNvPr>
          <p:cNvSpPr>
            <a:spLocks noGrp="1"/>
          </p:cNvSpPr>
          <p:nvPr>
            <p:ph type="dt" sz="half" idx="10"/>
          </p:nvPr>
        </p:nvSpPr>
        <p:spPr/>
        <p:txBody>
          <a:bodyPr/>
          <a:lstStyle/>
          <a:p>
            <a:fld id="{5AC2F067-A602-1D46-A74A-B3119A2F9783}" type="datetimeFigureOut">
              <a:rPr kumimoji="1" lang="zh-CN" altLang="en-US" smtClean="0"/>
              <a:t>2022/5/4</a:t>
            </a:fld>
            <a:endParaRPr kumimoji="1" lang="zh-CN" altLang="en-US"/>
          </a:p>
        </p:txBody>
      </p:sp>
      <p:sp>
        <p:nvSpPr>
          <p:cNvPr id="6" name="页脚占位符 5">
            <a:extLst>
              <a:ext uri="{FF2B5EF4-FFF2-40B4-BE49-F238E27FC236}">
                <a16:creationId xmlns:a16="http://schemas.microsoft.com/office/drawing/2014/main" xmlns="" id="{2F0DA005-2515-9641-8669-4570CE1532C6}"/>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xmlns="" id="{DA968677-A8EE-6440-8EC7-F586B73318EE}"/>
              </a:ext>
            </a:extLst>
          </p:cNvPr>
          <p:cNvSpPr>
            <a:spLocks noGrp="1"/>
          </p:cNvSpPr>
          <p:nvPr>
            <p:ph type="sldNum" sz="quarter" idx="12"/>
          </p:nvPr>
        </p:nvSpPr>
        <p:spPr/>
        <p:txBody>
          <a:bodyPr/>
          <a:lstStyle/>
          <a:p>
            <a:fld id="{559CFD32-5737-4F43-BC2A-BEAA935A2CFE}" type="slidenum">
              <a:rPr kumimoji="1" lang="zh-CN" altLang="en-US" smtClean="0"/>
              <a:t>‹#›</a:t>
            </a:fld>
            <a:endParaRPr kumimoji="1" lang="zh-CN" altLang="en-US"/>
          </a:p>
        </p:txBody>
      </p:sp>
    </p:spTree>
    <p:extLst>
      <p:ext uri="{BB962C8B-B14F-4D97-AF65-F5344CB8AC3E}">
        <p14:creationId xmlns:p14="http://schemas.microsoft.com/office/powerpoint/2010/main" val="2301745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BB6CA28-1EFF-F14E-BE03-0EB3897DC5FC}"/>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xmlns="" id="{390D2F13-B4B4-FE42-927A-2974379C7C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xmlns="" id="{D46C0773-8792-AE45-A6FB-3027E30CD94C}"/>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xmlns="" id="{6765D2FE-ACF9-DB47-9B84-7F9B856D2F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xmlns="" id="{4AB3099C-3877-6C4A-AA7E-A2D054CDFC6F}"/>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xmlns="" id="{198EE036-6B2C-0E41-91C1-71E683717068}"/>
              </a:ext>
            </a:extLst>
          </p:cNvPr>
          <p:cNvSpPr>
            <a:spLocks noGrp="1"/>
          </p:cNvSpPr>
          <p:nvPr>
            <p:ph type="dt" sz="half" idx="10"/>
          </p:nvPr>
        </p:nvSpPr>
        <p:spPr/>
        <p:txBody>
          <a:bodyPr/>
          <a:lstStyle/>
          <a:p>
            <a:fld id="{5AC2F067-A602-1D46-A74A-B3119A2F9783}" type="datetimeFigureOut">
              <a:rPr kumimoji="1" lang="zh-CN" altLang="en-US" smtClean="0"/>
              <a:t>2022/5/4</a:t>
            </a:fld>
            <a:endParaRPr kumimoji="1" lang="zh-CN" altLang="en-US"/>
          </a:p>
        </p:txBody>
      </p:sp>
      <p:sp>
        <p:nvSpPr>
          <p:cNvPr id="8" name="页脚占位符 7">
            <a:extLst>
              <a:ext uri="{FF2B5EF4-FFF2-40B4-BE49-F238E27FC236}">
                <a16:creationId xmlns:a16="http://schemas.microsoft.com/office/drawing/2014/main" xmlns="" id="{A1388A42-087F-FE47-A459-29564C6AC914}"/>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xmlns="" id="{0451199F-196A-2349-9EC0-656D62C63CC7}"/>
              </a:ext>
            </a:extLst>
          </p:cNvPr>
          <p:cNvSpPr>
            <a:spLocks noGrp="1"/>
          </p:cNvSpPr>
          <p:nvPr>
            <p:ph type="sldNum" sz="quarter" idx="12"/>
          </p:nvPr>
        </p:nvSpPr>
        <p:spPr/>
        <p:txBody>
          <a:bodyPr/>
          <a:lstStyle/>
          <a:p>
            <a:fld id="{559CFD32-5737-4F43-BC2A-BEAA935A2CFE}" type="slidenum">
              <a:rPr kumimoji="1" lang="zh-CN" altLang="en-US" smtClean="0"/>
              <a:t>‹#›</a:t>
            </a:fld>
            <a:endParaRPr kumimoji="1" lang="zh-CN" altLang="en-US"/>
          </a:p>
        </p:txBody>
      </p:sp>
    </p:spTree>
    <p:extLst>
      <p:ext uri="{BB962C8B-B14F-4D97-AF65-F5344CB8AC3E}">
        <p14:creationId xmlns:p14="http://schemas.microsoft.com/office/powerpoint/2010/main" val="3645007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34F1B50-E87B-C140-86FB-C7427DD0225B}"/>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xmlns="" id="{2D232977-6869-5E41-8E1D-3FA8EC24B852}"/>
              </a:ext>
            </a:extLst>
          </p:cNvPr>
          <p:cNvSpPr>
            <a:spLocks noGrp="1"/>
          </p:cNvSpPr>
          <p:nvPr>
            <p:ph type="dt" sz="half" idx="10"/>
          </p:nvPr>
        </p:nvSpPr>
        <p:spPr/>
        <p:txBody>
          <a:bodyPr/>
          <a:lstStyle/>
          <a:p>
            <a:fld id="{5AC2F067-A602-1D46-A74A-B3119A2F9783}" type="datetimeFigureOut">
              <a:rPr kumimoji="1" lang="zh-CN" altLang="en-US" smtClean="0"/>
              <a:t>2022/5/4</a:t>
            </a:fld>
            <a:endParaRPr kumimoji="1" lang="zh-CN" altLang="en-US"/>
          </a:p>
        </p:txBody>
      </p:sp>
      <p:sp>
        <p:nvSpPr>
          <p:cNvPr id="4" name="页脚占位符 3">
            <a:extLst>
              <a:ext uri="{FF2B5EF4-FFF2-40B4-BE49-F238E27FC236}">
                <a16:creationId xmlns:a16="http://schemas.microsoft.com/office/drawing/2014/main" xmlns="" id="{C202C5B5-B0CA-2A4C-B0C4-6BFED909CFC4}"/>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xmlns="" id="{40FBC0FD-38AC-E44B-B412-772EB0E74CF4}"/>
              </a:ext>
            </a:extLst>
          </p:cNvPr>
          <p:cNvSpPr>
            <a:spLocks noGrp="1"/>
          </p:cNvSpPr>
          <p:nvPr>
            <p:ph type="sldNum" sz="quarter" idx="12"/>
          </p:nvPr>
        </p:nvSpPr>
        <p:spPr/>
        <p:txBody>
          <a:bodyPr/>
          <a:lstStyle/>
          <a:p>
            <a:fld id="{559CFD32-5737-4F43-BC2A-BEAA935A2CFE}" type="slidenum">
              <a:rPr kumimoji="1" lang="zh-CN" altLang="en-US" smtClean="0"/>
              <a:t>‹#›</a:t>
            </a:fld>
            <a:endParaRPr kumimoji="1" lang="zh-CN" altLang="en-US"/>
          </a:p>
        </p:txBody>
      </p:sp>
    </p:spTree>
    <p:extLst>
      <p:ext uri="{BB962C8B-B14F-4D97-AF65-F5344CB8AC3E}">
        <p14:creationId xmlns:p14="http://schemas.microsoft.com/office/powerpoint/2010/main" val="39276553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0BBD7AD0-AB2E-B242-9A8F-295B526DF023}"/>
              </a:ext>
            </a:extLst>
          </p:cNvPr>
          <p:cNvSpPr>
            <a:spLocks noGrp="1"/>
          </p:cNvSpPr>
          <p:nvPr>
            <p:ph type="dt" sz="half" idx="10"/>
          </p:nvPr>
        </p:nvSpPr>
        <p:spPr/>
        <p:txBody>
          <a:bodyPr/>
          <a:lstStyle/>
          <a:p>
            <a:fld id="{5AC2F067-A602-1D46-A74A-B3119A2F9783}" type="datetimeFigureOut">
              <a:rPr kumimoji="1" lang="zh-CN" altLang="en-US" smtClean="0"/>
              <a:t>2022/5/4</a:t>
            </a:fld>
            <a:endParaRPr kumimoji="1" lang="zh-CN" altLang="en-US"/>
          </a:p>
        </p:txBody>
      </p:sp>
      <p:sp>
        <p:nvSpPr>
          <p:cNvPr id="3" name="页脚占位符 2">
            <a:extLst>
              <a:ext uri="{FF2B5EF4-FFF2-40B4-BE49-F238E27FC236}">
                <a16:creationId xmlns:a16="http://schemas.microsoft.com/office/drawing/2014/main" xmlns="" id="{DA0D5789-9877-3A47-9941-C016B9DBC26B}"/>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xmlns="" id="{461C257D-AEF4-7242-B743-288158C3BB58}"/>
              </a:ext>
            </a:extLst>
          </p:cNvPr>
          <p:cNvSpPr>
            <a:spLocks noGrp="1"/>
          </p:cNvSpPr>
          <p:nvPr>
            <p:ph type="sldNum" sz="quarter" idx="12"/>
          </p:nvPr>
        </p:nvSpPr>
        <p:spPr/>
        <p:txBody>
          <a:bodyPr/>
          <a:lstStyle/>
          <a:p>
            <a:fld id="{559CFD32-5737-4F43-BC2A-BEAA935A2CFE}" type="slidenum">
              <a:rPr kumimoji="1" lang="zh-CN" altLang="en-US" smtClean="0"/>
              <a:t>‹#›</a:t>
            </a:fld>
            <a:endParaRPr kumimoji="1" lang="zh-CN" altLang="en-US"/>
          </a:p>
        </p:txBody>
      </p:sp>
    </p:spTree>
    <p:extLst>
      <p:ext uri="{BB962C8B-B14F-4D97-AF65-F5344CB8AC3E}">
        <p14:creationId xmlns:p14="http://schemas.microsoft.com/office/powerpoint/2010/main" val="886652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E2DDB92-7BA8-C34C-9022-BED9A3AEBCCA}"/>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xmlns="" id="{555898DE-72B4-7740-B436-39F8537C92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xmlns="" id="{4F365F0D-7B6D-1F4B-865C-B8153C36DE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xmlns="" id="{39A657AE-D396-5549-BB3D-ECEC2F72E91F}"/>
              </a:ext>
            </a:extLst>
          </p:cNvPr>
          <p:cNvSpPr>
            <a:spLocks noGrp="1"/>
          </p:cNvSpPr>
          <p:nvPr>
            <p:ph type="dt" sz="half" idx="10"/>
          </p:nvPr>
        </p:nvSpPr>
        <p:spPr/>
        <p:txBody>
          <a:bodyPr/>
          <a:lstStyle/>
          <a:p>
            <a:fld id="{5AC2F067-A602-1D46-A74A-B3119A2F9783}" type="datetimeFigureOut">
              <a:rPr kumimoji="1" lang="zh-CN" altLang="en-US" smtClean="0"/>
              <a:t>2022/5/4</a:t>
            </a:fld>
            <a:endParaRPr kumimoji="1" lang="zh-CN" altLang="en-US"/>
          </a:p>
        </p:txBody>
      </p:sp>
      <p:sp>
        <p:nvSpPr>
          <p:cNvPr id="6" name="页脚占位符 5">
            <a:extLst>
              <a:ext uri="{FF2B5EF4-FFF2-40B4-BE49-F238E27FC236}">
                <a16:creationId xmlns:a16="http://schemas.microsoft.com/office/drawing/2014/main" xmlns="" id="{226F5A2A-F645-054B-83C5-ADF7F2F4F57D}"/>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xmlns="" id="{DC59D52C-00AB-544A-8FA5-0F61CA9890A9}"/>
              </a:ext>
            </a:extLst>
          </p:cNvPr>
          <p:cNvSpPr>
            <a:spLocks noGrp="1"/>
          </p:cNvSpPr>
          <p:nvPr>
            <p:ph type="sldNum" sz="quarter" idx="12"/>
          </p:nvPr>
        </p:nvSpPr>
        <p:spPr/>
        <p:txBody>
          <a:bodyPr/>
          <a:lstStyle/>
          <a:p>
            <a:fld id="{559CFD32-5737-4F43-BC2A-BEAA935A2CFE}" type="slidenum">
              <a:rPr kumimoji="1" lang="zh-CN" altLang="en-US" smtClean="0"/>
              <a:t>‹#›</a:t>
            </a:fld>
            <a:endParaRPr kumimoji="1" lang="zh-CN" altLang="en-US"/>
          </a:p>
        </p:txBody>
      </p:sp>
    </p:spTree>
    <p:extLst>
      <p:ext uri="{BB962C8B-B14F-4D97-AF65-F5344CB8AC3E}">
        <p14:creationId xmlns:p14="http://schemas.microsoft.com/office/powerpoint/2010/main" val="149708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87141CA-B8C3-6742-B3D7-A4BF7B057E28}"/>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xmlns="" id="{9550525F-E5E2-7C4C-9A11-54826F8429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xmlns="" id="{97B9F5EB-194F-3441-B2BB-45C81A1B45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xmlns="" id="{2DD68CF2-FE7B-0940-A5EE-EAF26195A33C}"/>
              </a:ext>
            </a:extLst>
          </p:cNvPr>
          <p:cNvSpPr>
            <a:spLocks noGrp="1"/>
          </p:cNvSpPr>
          <p:nvPr>
            <p:ph type="dt" sz="half" idx="10"/>
          </p:nvPr>
        </p:nvSpPr>
        <p:spPr/>
        <p:txBody>
          <a:bodyPr/>
          <a:lstStyle/>
          <a:p>
            <a:fld id="{5AC2F067-A602-1D46-A74A-B3119A2F9783}" type="datetimeFigureOut">
              <a:rPr kumimoji="1" lang="zh-CN" altLang="en-US" smtClean="0"/>
              <a:t>2022/5/4</a:t>
            </a:fld>
            <a:endParaRPr kumimoji="1" lang="zh-CN" altLang="en-US"/>
          </a:p>
        </p:txBody>
      </p:sp>
      <p:sp>
        <p:nvSpPr>
          <p:cNvPr id="6" name="页脚占位符 5">
            <a:extLst>
              <a:ext uri="{FF2B5EF4-FFF2-40B4-BE49-F238E27FC236}">
                <a16:creationId xmlns:a16="http://schemas.microsoft.com/office/drawing/2014/main" xmlns="" id="{20FA0DB5-5A8A-1144-8CA6-5A606316CADA}"/>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xmlns="" id="{DDD96615-4F8D-7A48-A3CD-A469C778907B}"/>
              </a:ext>
            </a:extLst>
          </p:cNvPr>
          <p:cNvSpPr>
            <a:spLocks noGrp="1"/>
          </p:cNvSpPr>
          <p:nvPr>
            <p:ph type="sldNum" sz="quarter" idx="12"/>
          </p:nvPr>
        </p:nvSpPr>
        <p:spPr/>
        <p:txBody>
          <a:bodyPr/>
          <a:lstStyle/>
          <a:p>
            <a:fld id="{559CFD32-5737-4F43-BC2A-BEAA935A2CFE}" type="slidenum">
              <a:rPr kumimoji="1" lang="zh-CN" altLang="en-US" smtClean="0"/>
              <a:t>‹#›</a:t>
            </a:fld>
            <a:endParaRPr kumimoji="1" lang="zh-CN" altLang="en-US"/>
          </a:p>
        </p:txBody>
      </p:sp>
    </p:spTree>
    <p:extLst>
      <p:ext uri="{BB962C8B-B14F-4D97-AF65-F5344CB8AC3E}">
        <p14:creationId xmlns:p14="http://schemas.microsoft.com/office/powerpoint/2010/main" val="365591519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E967CE75-DD19-5F43-A81E-D5B813414E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xmlns="" id="{3BE52CEE-060E-5840-9BC3-57FF2ADF19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xmlns="" id="{43DB61B7-111E-2D40-8DF9-569FCA37FA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C2F067-A602-1D46-A74A-B3119A2F9783}" type="datetimeFigureOut">
              <a:rPr kumimoji="1" lang="zh-CN" altLang="en-US" smtClean="0"/>
              <a:t>2022/5/4</a:t>
            </a:fld>
            <a:endParaRPr kumimoji="1" lang="zh-CN" altLang="en-US"/>
          </a:p>
        </p:txBody>
      </p:sp>
      <p:sp>
        <p:nvSpPr>
          <p:cNvPr id="5" name="页脚占位符 4">
            <a:extLst>
              <a:ext uri="{FF2B5EF4-FFF2-40B4-BE49-F238E27FC236}">
                <a16:creationId xmlns:a16="http://schemas.microsoft.com/office/drawing/2014/main" xmlns="" id="{BB811424-759C-5249-BA87-846FBAAF3D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xmlns="" id="{0F5F9C47-004C-5348-BABE-6B478EADA8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9CFD32-5737-4F43-BC2A-BEAA935A2CFE}" type="slidenum">
              <a:rPr kumimoji="1" lang="zh-CN" altLang="en-US" smtClean="0"/>
              <a:t>‹#›</a:t>
            </a:fld>
            <a:endParaRPr kumimoji="1" lang="zh-CN" altLang="en-US"/>
          </a:p>
        </p:txBody>
      </p:sp>
    </p:spTree>
    <p:extLst>
      <p:ext uri="{BB962C8B-B14F-4D97-AF65-F5344CB8AC3E}">
        <p14:creationId xmlns:p14="http://schemas.microsoft.com/office/powerpoint/2010/main" val="26952426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xmlns="" id="{7316481C-0A49-4796-812B-0D64F063B72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xmlns="" id="{49DBD94B-F422-2843-9360-89859143938C}"/>
              </a:ext>
            </a:extLst>
          </p:cNvPr>
          <p:cNvSpPr>
            <a:spLocks noGrp="1"/>
          </p:cNvSpPr>
          <p:nvPr>
            <p:ph type="ctrTitle"/>
          </p:nvPr>
        </p:nvSpPr>
        <p:spPr>
          <a:xfrm>
            <a:off x="1492999" y="2469981"/>
            <a:ext cx="9846906" cy="2158090"/>
          </a:xfrm>
        </p:spPr>
        <p:txBody>
          <a:bodyPr>
            <a:normAutofit/>
          </a:bodyPr>
          <a:lstStyle/>
          <a:p>
            <a:r>
              <a:rPr lang="en-US" altLang="zh-CN" sz="4400" b="1" dirty="0">
                <a:solidFill>
                  <a:schemeClr val="accent1"/>
                </a:solidFill>
                <a:latin typeface="Helvetica" pitchFamily="2" charset="0"/>
              </a:rPr>
              <a:t>Ch</a:t>
            </a:r>
            <a:r>
              <a:rPr lang="zh-CN" altLang="en-US" sz="4400" b="1" dirty="0">
                <a:solidFill>
                  <a:schemeClr val="accent1"/>
                </a:solidFill>
                <a:latin typeface="Helvetica" pitchFamily="2" charset="0"/>
              </a:rPr>
              <a:t> </a:t>
            </a:r>
            <a:r>
              <a:rPr lang="en-US" altLang="zh-CN" sz="4400" b="1" dirty="0">
                <a:solidFill>
                  <a:schemeClr val="accent1"/>
                </a:solidFill>
                <a:latin typeface="Helvetica" pitchFamily="2" charset="0"/>
              </a:rPr>
              <a:t>11 Stereotyping: Cognition and Bias</a:t>
            </a:r>
            <a:endParaRPr kumimoji="1" lang="zh-CN" altLang="en-US" sz="4000" dirty="0">
              <a:solidFill>
                <a:schemeClr val="accent1"/>
              </a:solidFill>
              <a:latin typeface="Helvetica" pitchFamily="2" charset="0"/>
            </a:endParaRPr>
          </a:p>
        </p:txBody>
      </p:sp>
      <p:sp>
        <p:nvSpPr>
          <p:cNvPr id="14" name="Rectangle 13">
            <a:extLst>
              <a:ext uri="{FF2B5EF4-FFF2-40B4-BE49-F238E27FC236}">
                <a16:creationId xmlns:a16="http://schemas.microsoft.com/office/drawing/2014/main" xmlns="" id="{A5271697-90F1-4A23-8EF2-0179F2EAFA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xmlns="" id="{0924561D-756D-410B-973A-E68C2552C20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7" name="Rectangle 64">
              <a:extLst>
                <a:ext uri="{FF2B5EF4-FFF2-40B4-BE49-F238E27FC236}">
                  <a16:creationId xmlns:a16="http://schemas.microsoft.com/office/drawing/2014/main" xmlns="" id="{77AF0971-0074-4E4E-9318-C1990C6FF2B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xmlns="" id="{0849707A-24B1-45E4-8493-5DC15C5782F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xmlns="" id="{E0FFD705-F03C-46B0-ABB9-3C24E09312A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xmlns="" id="{520B12C0-88D0-4F6F-9F29-38E4D1D6102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xmlns="" id="{DEDD5A45-3641-4FE7-8375-EECF2DC9D00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xmlns="" id="{89BF55CA-60FC-479D-A85E-48626FC135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xmlns="" id="{5AFBE5BF-E87A-408F-BBBD-44C3D04C042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xmlns="" id="{1C27CF92-D148-45C8-88B6-F450B63DF1F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xmlns="" id="{51CA2232-D147-480C-B1EE-665EE6ACC72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xmlns="" id="{7E67D92D-1CA9-43CE-8150-DF504F2BF05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xmlns="" id="{7B273169-B674-4C50-A14D-A943B997928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xmlns="" id="{DF6183FA-653E-4533-9A0B-D249EC0B155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xmlns="" id="{A82EFE58-AAB0-4925-A176-6FF36BF878A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xmlns="" id="{3122AE75-4DBB-4E14-B0CA-DD1EAD89CE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xmlns="" id="{4ED7E672-90FC-4E8C-9C43-3AAE391C6C2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xmlns="" id="{A5C0019E-5136-4C5E-A223-1E1717FD47C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xmlns="" id="{29705F60-CFE6-47C5-96E5-05E7731FC84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xmlns="" id="{090E047C-18BC-4180-8D10-9F18F517BAE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xmlns="" id="{A153194A-C8B1-46DB-9C6B-9847B06FAEF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xmlns="" id="{5C0235EA-4E98-43EA-9AAE-2BD893DEAF5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图片 5" descr="图片包含 文本&#10;&#10;描述已自动生成">
            <a:extLst>
              <a:ext uri="{FF2B5EF4-FFF2-40B4-BE49-F238E27FC236}">
                <a16:creationId xmlns:a16="http://schemas.microsoft.com/office/drawing/2014/main" xmlns="" id="{F384E600-E8DB-6D4B-BDA4-46D5E7E0FC8A}"/>
              </a:ext>
            </a:extLst>
          </p:cNvPr>
          <p:cNvPicPr>
            <a:picLocks noChangeAspect="1"/>
          </p:cNvPicPr>
          <p:nvPr/>
        </p:nvPicPr>
        <p:blipFill>
          <a:blip r:embed="rId2"/>
          <a:stretch>
            <a:fillRect/>
          </a:stretch>
        </p:blipFill>
        <p:spPr>
          <a:xfrm>
            <a:off x="800840" y="544372"/>
            <a:ext cx="6428067" cy="1157050"/>
          </a:xfrm>
          <a:prstGeom prst="rect">
            <a:avLst/>
          </a:prstGeom>
        </p:spPr>
      </p:pic>
      <p:sp>
        <p:nvSpPr>
          <p:cNvPr id="38" name="Rectangle 37">
            <a:extLst>
              <a:ext uri="{FF2B5EF4-FFF2-40B4-BE49-F238E27FC236}">
                <a16:creationId xmlns:a16="http://schemas.microsoft.com/office/drawing/2014/main" xmlns="" id="{D9F5512A-48E1-4C07-B75E-3CCC517B680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650"/>
            <a:ext cx="606972" cy="36243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4">
            <a:extLst>
              <a:ext uri="{FF2B5EF4-FFF2-40B4-BE49-F238E27FC236}">
                <a16:creationId xmlns:a16="http://schemas.microsoft.com/office/drawing/2014/main" xmlns="" id="{BE6CF4A5-6D32-C440-B549-1294536F524E}"/>
              </a:ext>
            </a:extLst>
          </p:cNvPr>
          <p:cNvSpPr>
            <a:spLocks noGrp="1"/>
          </p:cNvSpPr>
          <p:nvPr>
            <p:ph type="subTitle" idx="1"/>
          </p:nvPr>
        </p:nvSpPr>
        <p:spPr>
          <a:xfrm>
            <a:off x="1783402" y="4962290"/>
            <a:ext cx="9144000" cy="605790"/>
          </a:xfrm>
        </p:spPr>
        <p:txBody>
          <a:bodyPr>
            <a:normAutofit/>
          </a:bodyPr>
          <a:lstStyle/>
          <a:p>
            <a:r>
              <a:rPr lang="en-US" altLang="zh-CN" dirty="0">
                <a:solidFill>
                  <a:schemeClr val="accent1">
                    <a:lumMod val="75000"/>
                  </a:schemeClr>
                </a:solidFill>
                <a:latin typeface="Arial" panose="020B0604020202020204" pitchFamily="34" charset="0"/>
                <a:cs typeface="Arial" panose="020B0604020202020204" pitchFamily="34" charset="0"/>
              </a:rPr>
              <a:t>Haiyan</a:t>
            </a:r>
            <a:r>
              <a:rPr lang="zh-CN" altLang="en-US" dirty="0">
                <a:solidFill>
                  <a:schemeClr val="accent1">
                    <a:lumMod val="75000"/>
                  </a:schemeClr>
                </a:solidFill>
                <a:latin typeface="Arial" panose="020B0604020202020204" pitchFamily="34" charset="0"/>
                <a:cs typeface="Arial" panose="020B0604020202020204" pitchFamily="34" charset="0"/>
              </a:rPr>
              <a:t> </a:t>
            </a:r>
            <a:r>
              <a:rPr lang="en-US" altLang="zh-CN" dirty="0">
                <a:solidFill>
                  <a:schemeClr val="accent1">
                    <a:lumMod val="75000"/>
                  </a:schemeClr>
                </a:solidFill>
                <a:latin typeface="Arial" panose="020B0604020202020204" pitchFamily="34" charset="0"/>
                <a:cs typeface="Arial" panose="020B0604020202020204" pitchFamily="34" charset="0"/>
              </a:rPr>
              <a:t>Wu</a:t>
            </a:r>
          </a:p>
          <a:p>
            <a:endParaRPr lang="x-none" dirty="0">
              <a:solidFill>
                <a:schemeClr val="accent1">
                  <a:lumMod val="75000"/>
                </a:schemeClr>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xmlns="" id="{A9558A9E-EA05-BF4D-89EE-4DC76DC89CF6}"/>
              </a:ext>
            </a:extLst>
          </p:cNvPr>
          <p:cNvPicPr>
            <a:picLocks noChangeAspect="1"/>
          </p:cNvPicPr>
          <p:nvPr/>
        </p:nvPicPr>
        <p:blipFill>
          <a:blip r:embed="rId3"/>
          <a:stretch>
            <a:fillRect/>
          </a:stretch>
        </p:blipFill>
        <p:spPr>
          <a:xfrm>
            <a:off x="8920543" y="29572"/>
            <a:ext cx="3225800" cy="1701800"/>
          </a:xfrm>
          <a:prstGeom prst="rect">
            <a:avLst/>
          </a:prstGeom>
        </p:spPr>
      </p:pic>
      <p:sp>
        <p:nvSpPr>
          <p:cNvPr id="9" name="Rectangle 8">
            <a:extLst>
              <a:ext uri="{FF2B5EF4-FFF2-40B4-BE49-F238E27FC236}">
                <a16:creationId xmlns:a16="http://schemas.microsoft.com/office/drawing/2014/main" xmlns="" id="{356830C7-EB13-A244-AF82-493C214A945F}"/>
              </a:ext>
            </a:extLst>
          </p:cNvPr>
          <p:cNvSpPr/>
          <p:nvPr/>
        </p:nvSpPr>
        <p:spPr>
          <a:xfrm>
            <a:off x="800840" y="1694564"/>
            <a:ext cx="3916457" cy="369332"/>
          </a:xfrm>
          <a:prstGeom prst="rect">
            <a:avLst/>
          </a:prstGeom>
        </p:spPr>
        <p:txBody>
          <a:bodyPr wrap="none">
            <a:spAutoFit/>
          </a:bodyPr>
          <a:lstStyle/>
          <a:p>
            <a:r>
              <a:rPr lang="en-US" altLang="zh-CN" b="1" dirty="0" err="1">
                <a:solidFill>
                  <a:schemeClr val="accent1">
                    <a:lumMod val="75000"/>
                  </a:schemeClr>
                </a:solidFill>
                <a:latin typeface="Helvetica" pitchFamily="2" charset="0"/>
              </a:rPr>
              <a:t>ANDlab</a:t>
            </a:r>
            <a:r>
              <a:rPr lang="zh-CN" altLang="en-US" b="1" dirty="0">
                <a:solidFill>
                  <a:schemeClr val="accent1">
                    <a:lumMod val="75000"/>
                  </a:schemeClr>
                </a:solidFill>
                <a:latin typeface="Helvetica" pitchFamily="2" charset="0"/>
              </a:rPr>
              <a:t> </a:t>
            </a:r>
            <a:r>
              <a:rPr lang="en-US" b="1" dirty="0">
                <a:solidFill>
                  <a:schemeClr val="accent1">
                    <a:lumMod val="75000"/>
                  </a:schemeClr>
                </a:solidFill>
                <a:latin typeface="Helvetica" pitchFamily="2" charset="0"/>
              </a:rPr>
              <a:t>social_cognition_seminar</a:t>
            </a:r>
          </a:p>
        </p:txBody>
      </p:sp>
      <p:pic>
        <p:nvPicPr>
          <p:cNvPr id="10" name="Picture 9">
            <a:extLst>
              <a:ext uri="{FF2B5EF4-FFF2-40B4-BE49-F238E27FC236}">
                <a16:creationId xmlns:a16="http://schemas.microsoft.com/office/drawing/2014/main" xmlns="" id="{712032BC-785A-AD46-8EB7-6B63349C44A3}"/>
              </a:ext>
            </a:extLst>
          </p:cNvPr>
          <p:cNvPicPr>
            <a:picLocks noChangeAspect="1"/>
          </p:cNvPicPr>
          <p:nvPr/>
        </p:nvPicPr>
        <p:blipFill>
          <a:blip r:embed="rId4"/>
          <a:stretch>
            <a:fillRect/>
          </a:stretch>
        </p:blipFill>
        <p:spPr>
          <a:xfrm>
            <a:off x="876222" y="-8698"/>
            <a:ext cx="7886700" cy="2946400"/>
          </a:xfrm>
          <a:prstGeom prst="rect">
            <a:avLst/>
          </a:prstGeom>
        </p:spPr>
      </p:pic>
      <p:pic>
        <p:nvPicPr>
          <p:cNvPr id="11" name="Picture 10">
            <a:extLst>
              <a:ext uri="{FF2B5EF4-FFF2-40B4-BE49-F238E27FC236}">
                <a16:creationId xmlns:a16="http://schemas.microsoft.com/office/drawing/2014/main" xmlns="" id="{8E60B6BE-817E-E347-BF7D-C28032DEBAB7}"/>
              </a:ext>
            </a:extLst>
          </p:cNvPr>
          <p:cNvPicPr>
            <a:picLocks noChangeAspect="1"/>
          </p:cNvPicPr>
          <p:nvPr/>
        </p:nvPicPr>
        <p:blipFill>
          <a:blip r:embed="rId5"/>
          <a:stretch>
            <a:fillRect/>
          </a:stretch>
        </p:blipFill>
        <p:spPr>
          <a:xfrm>
            <a:off x="5278720" y="5576778"/>
            <a:ext cx="2324100" cy="774700"/>
          </a:xfrm>
          <a:prstGeom prst="rect">
            <a:avLst/>
          </a:prstGeom>
        </p:spPr>
      </p:pic>
    </p:spTree>
    <p:extLst>
      <p:ext uri="{BB962C8B-B14F-4D97-AF65-F5344CB8AC3E}">
        <p14:creationId xmlns:p14="http://schemas.microsoft.com/office/powerpoint/2010/main" val="4021148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E43CAF-63B0-29AD-B5B6-7C8F81B0F958}"/>
              </a:ext>
            </a:extLst>
          </p:cNvPr>
          <p:cNvSpPr>
            <a:spLocks noGrp="1"/>
          </p:cNvSpPr>
          <p:nvPr>
            <p:ph type="title"/>
          </p:nvPr>
        </p:nvSpPr>
        <p:spPr/>
        <p:txBody>
          <a:bodyPr/>
          <a:lstStyle/>
          <a:p>
            <a:endParaRPr lang="x-none"/>
          </a:p>
        </p:txBody>
      </p:sp>
      <p:sp>
        <p:nvSpPr>
          <p:cNvPr id="3" name="Content Placeholder 2">
            <a:extLst>
              <a:ext uri="{FF2B5EF4-FFF2-40B4-BE49-F238E27FC236}">
                <a16:creationId xmlns:a16="http://schemas.microsoft.com/office/drawing/2014/main" xmlns="" id="{E5ACD73F-B85E-B6DE-71A4-CD775684CC8E}"/>
              </a:ext>
            </a:extLst>
          </p:cNvPr>
          <p:cNvSpPr>
            <a:spLocks noGrp="1"/>
          </p:cNvSpPr>
          <p:nvPr>
            <p:ph idx="1"/>
          </p:nvPr>
        </p:nvSpPr>
        <p:spPr/>
        <p:txBody>
          <a:bodyPr/>
          <a:lstStyle/>
          <a:p>
            <a:endParaRPr lang="x-none"/>
          </a:p>
        </p:txBody>
      </p:sp>
      <p:pic>
        <p:nvPicPr>
          <p:cNvPr id="4" name="Picture 3">
            <a:extLst>
              <a:ext uri="{FF2B5EF4-FFF2-40B4-BE49-F238E27FC236}">
                <a16:creationId xmlns:a16="http://schemas.microsoft.com/office/drawing/2014/main" xmlns="" id="{F02CE31C-C885-6F46-2901-5E240BE4B4C7}"/>
              </a:ext>
            </a:extLst>
          </p:cNvPr>
          <p:cNvPicPr>
            <a:picLocks noChangeAspect="1"/>
          </p:cNvPicPr>
          <p:nvPr/>
        </p:nvPicPr>
        <p:blipFill>
          <a:blip r:embed="rId2"/>
          <a:stretch>
            <a:fillRect/>
          </a:stretch>
        </p:blipFill>
        <p:spPr>
          <a:xfrm>
            <a:off x="838200" y="1825625"/>
            <a:ext cx="10261600" cy="4762500"/>
          </a:xfrm>
          <a:prstGeom prst="rect">
            <a:avLst/>
          </a:prstGeom>
        </p:spPr>
      </p:pic>
      <p:sp>
        <p:nvSpPr>
          <p:cNvPr id="5" name="标题 1">
            <a:extLst>
              <a:ext uri="{FF2B5EF4-FFF2-40B4-BE49-F238E27FC236}">
                <a16:creationId xmlns:a16="http://schemas.microsoft.com/office/drawing/2014/main" xmlns="" id="{8A6766EC-460E-24AC-652D-B13838B00FA7}"/>
              </a:ext>
            </a:extLst>
          </p:cNvPr>
          <p:cNvSpPr txBox="1">
            <a:spLocks/>
          </p:cNvSpPr>
          <p:nvPr/>
        </p:nvSpPr>
        <p:spPr>
          <a:xfrm>
            <a:off x="505229" y="565301"/>
            <a:ext cx="10594571" cy="8491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accent1"/>
                </a:solidFill>
                <a:latin typeface="Helvetica" pitchFamily="2" charset="0"/>
              </a:rPr>
              <a:t>Social Dominance Theory </a:t>
            </a:r>
            <a:endParaRPr lang="en-US" b="1" dirty="0">
              <a:solidFill>
                <a:schemeClr val="accent1"/>
              </a:solidFill>
              <a:latin typeface="Helvetica" pitchFamily="2" charset="0"/>
            </a:endParaRPr>
          </a:p>
        </p:txBody>
      </p:sp>
    </p:spTree>
    <p:extLst>
      <p:ext uri="{BB962C8B-B14F-4D97-AF65-F5344CB8AC3E}">
        <p14:creationId xmlns:p14="http://schemas.microsoft.com/office/powerpoint/2010/main" val="1406566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AE0DE71-795A-1647-B02F-90438D4732BA}"/>
              </a:ext>
            </a:extLst>
          </p:cNvPr>
          <p:cNvSpPr>
            <a:spLocks noGrp="1"/>
          </p:cNvSpPr>
          <p:nvPr>
            <p:ph type="title"/>
          </p:nvPr>
        </p:nvSpPr>
        <p:spPr>
          <a:xfrm>
            <a:off x="594359" y="909734"/>
            <a:ext cx="10594571" cy="849162"/>
          </a:xfrm>
        </p:spPr>
        <p:txBody>
          <a:bodyPr vert="horz" lIns="91440" tIns="45720" rIns="91440" bIns="45720" rtlCol="0" anchor="ctr">
            <a:normAutofit/>
          </a:bodyPr>
          <a:lstStyle/>
          <a:p>
            <a:r>
              <a:rPr lang="en-US" b="1" dirty="0">
                <a:solidFill>
                  <a:schemeClr val="accent1"/>
                </a:solidFill>
                <a:latin typeface="Helvetica" pitchFamily="2" charset="0"/>
              </a:rPr>
              <a:t>Right-Wing Authoritarianism </a:t>
            </a:r>
          </a:p>
        </p:txBody>
      </p:sp>
      <p:pic>
        <p:nvPicPr>
          <p:cNvPr id="7170" name="Picture 2" descr="See how the &quot;illegal to insult Christians&quot; is in Right Wing authoritarian?  Hitler and respect to other races and religions... : r/COMPLETEANARCHY">
            <a:extLst>
              <a:ext uri="{FF2B5EF4-FFF2-40B4-BE49-F238E27FC236}">
                <a16:creationId xmlns:a16="http://schemas.microsoft.com/office/drawing/2014/main" xmlns="" id="{5A59699A-56ED-80E6-1711-A6C38A44C9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474"/>
          <a:stretch/>
        </p:blipFill>
        <p:spPr bwMode="auto">
          <a:xfrm>
            <a:off x="594359" y="1758896"/>
            <a:ext cx="4073341" cy="440637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xmlns="" id="{D0677613-1070-22B5-B52A-801ECFF9A35E}"/>
              </a:ext>
            </a:extLst>
          </p:cNvPr>
          <p:cNvSpPr/>
          <p:nvPr/>
        </p:nvSpPr>
        <p:spPr>
          <a:xfrm>
            <a:off x="4880315" y="3641651"/>
            <a:ext cx="6096000" cy="646331"/>
          </a:xfrm>
          <a:prstGeom prst="rect">
            <a:avLst/>
          </a:prstGeom>
        </p:spPr>
        <p:txBody>
          <a:bodyPr>
            <a:spAutoFit/>
          </a:bodyPr>
          <a:lstStyle/>
          <a:p>
            <a:r>
              <a:rPr lang="en-US" dirty="0">
                <a:solidFill>
                  <a:srgbClr val="0070C0"/>
                </a:solidFill>
                <a:latin typeface="Helvetica" pitchFamily="2" charset="0"/>
              </a:rPr>
              <a:t>RWA correlates with punitive parenting, social conformity, and viewing the world as dangerous (</a:t>
            </a:r>
            <a:r>
              <a:rPr lang="en-US" dirty="0" err="1">
                <a:solidFill>
                  <a:srgbClr val="0070C0"/>
                </a:solidFill>
                <a:latin typeface="Helvetica" pitchFamily="2" charset="0"/>
              </a:rPr>
              <a:t>Duckitt</a:t>
            </a:r>
            <a:r>
              <a:rPr lang="en-US" dirty="0">
                <a:solidFill>
                  <a:srgbClr val="0070C0"/>
                </a:solidFill>
                <a:latin typeface="Helvetica" pitchFamily="2" charset="0"/>
              </a:rPr>
              <a:t>, 2001) </a:t>
            </a:r>
          </a:p>
        </p:txBody>
      </p:sp>
    </p:spTree>
    <p:extLst>
      <p:ext uri="{BB962C8B-B14F-4D97-AF65-F5344CB8AC3E}">
        <p14:creationId xmlns:p14="http://schemas.microsoft.com/office/powerpoint/2010/main" val="3566118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D55CD764-972B-4CA5-A885-53E55C63E17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34165AB3-7006-4430-BCE3-25476BE1332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04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xmlns="" id="{B6A1EC8A-C981-A249-AD7C-1C0079C4AE4A}"/>
              </a:ext>
            </a:extLst>
          </p:cNvPr>
          <p:cNvSpPr>
            <a:spLocks noGrp="1"/>
          </p:cNvSpPr>
          <p:nvPr>
            <p:ph type="title"/>
          </p:nvPr>
        </p:nvSpPr>
        <p:spPr>
          <a:xfrm>
            <a:off x="594360" y="339117"/>
            <a:ext cx="11003280" cy="1619890"/>
          </a:xfrm>
        </p:spPr>
        <p:txBody>
          <a:bodyPr anchor="ctr">
            <a:normAutofit/>
          </a:bodyPr>
          <a:lstStyle/>
          <a:p>
            <a:r>
              <a:rPr lang="en-US" b="1" dirty="0">
                <a:solidFill>
                  <a:schemeClr val="accent1"/>
                </a:solidFill>
                <a:latin typeface="Helvetica" pitchFamily="2" charset="0"/>
              </a:rPr>
              <a:t>Terror Management Theory </a:t>
            </a:r>
          </a:p>
        </p:txBody>
      </p:sp>
      <p:grpSp>
        <p:nvGrpSpPr>
          <p:cNvPr id="12" name="Group 11">
            <a:extLst>
              <a:ext uri="{FF2B5EF4-FFF2-40B4-BE49-F238E27FC236}">
                <a16:creationId xmlns:a16="http://schemas.microsoft.com/office/drawing/2014/main" xmlns="" id="{C57F67D8-2BFF-4661-AFAF-E2CE8B7DCE8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484632"/>
            <a:ext cx="242107" cy="1340860"/>
            <a:chOff x="56167" y="484632"/>
            <a:chExt cx="242107" cy="1340860"/>
          </a:xfrm>
        </p:grpSpPr>
        <p:sp>
          <p:nvSpPr>
            <p:cNvPr id="13" name="Rectangle 2">
              <a:extLst>
                <a:ext uri="{FF2B5EF4-FFF2-40B4-BE49-F238E27FC236}">
                  <a16:creationId xmlns:a16="http://schemas.microsoft.com/office/drawing/2014/main" xmlns="" id="{4E1D4D71-728F-4B12-9CBF-3E5ABDA9BBE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237744" y="10543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59">
              <a:extLst>
                <a:ext uri="{FF2B5EF4-FFF2-40B4-BE49-F238E27FC236}">
                  <a16:creationId xmlns:a16="http://schemas.microsoft.com/office/drawing/2014/main" xmlns="" id="{3513D1C2-B9D1-43DC-8B39-AA4FF5AADBA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4864" y="10543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2">
              <a:extLst>
                <a:ext uri="{FF2B5EF4-FFF2-40B4-BE49-F238E27FC236}">
                  <a16:creationId xmlns:a16="http://schemas.microsoft.com/office/drawing/2014/main" xmlns="" id="{26CB8B66-F1A8-4DE9-AA67-8A7469BD738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237744" y="91227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59">
              <a:extLst>
                <a:ext uri="{FF2B5EF4-FFF2-40B4-BE49-F238E27FC236}">
                  <a16:creationId xmlns:a16="http://schemas.microsoft.com/office/drawing/2014/main" xmlns="" id="{1F72E235-B6DE-4EE7-B11D-3FBEF9DC410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4864" y="91227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2">
              <a:extLst>
                <a:ext uri="{FF2B5EF4-FFF2-40B4-BE49-F238E27FC236}">
                  <a16:creationId xmlns:a16="http://schemas.microsoft.com/office/drawing/2014/main" xmlns="" id="{BA8C164F-E124-4ECF-9FD9-35C1F8E2715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237744" y="77016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59">
              <a:extLst>
                <a:ext uri="{FF2B5EF4-FFF2-40B4-BE49-F238E27FC236}">
                  <a16:creationId xmlns:a16="http://schemas.microsoft.com/office/drawing/2014/main" xmlns="" id="{0151D52D-979C-4B9F-A037-D9DC745367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4864" y="77016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2">
              <a:extLst>
                <a:ext uri="{FF2B5EF4-FFF2-40B4-BE49-F238E27FC236}">
                  <a16:creationId xmlns:a16="http://schemas.microsoft.com/office/drawing/2014/main" xmlns="" id="{EE8F116C-C879-4D3A-8F6D-A25B7125E27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237744" y="62804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59">
              <a:extLst>
                <a:ext uri="{FF2B5EF4-FFF2-40B4-BE49-F238E27FC236}">
                  <a16:creationId xmlns:a16="http://schemas.microsoft.com/office/drawing/2014/main" xmlns="" id="{6709DF44-7C20-4444-8862-A9203CBE64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4864" y="62804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
              <a:extLst>
                <a:ext uri="{FF2B5EF4-FFF2-40B4-BE49-F238E27FC236}">
                  <a16:creationId xmlns:a16="http://schemas.microsoft.com/office/drawing/2014/main" xmlns="" id="{4D6A9505-9408-4DC6-BD50-75A8C694900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237744" y="48593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59">
              <a:extLst>
                <a:ext uri="{FF2B5EF4-FFF2-40B4-BE49-F238E27FC236}">
                  <a16:creationId xmlns:a16="http://schemas.microsoft.com/office/drawing/2014/main" xmlns="" id="{419FC7F2-FF7B-464A-8956-817BAD265AE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4864" y="48593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
              <a:extLst>
                <a:ext uri="{FF2B5EF4-FFF2-40B4-BE49-F238E27FC236}">
                  <a16:creationId xmlns:a16="http://schemas.microsoft.com/office/drawing/2014/main" xmlns="" id="{C0E235C3-2297-4887-8CF9-78B61DA7D89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237744" y="17649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59">
              <a:extLst>
                <a:ext uri="{FF2B5EF4-FFF2-40B4-BE49-F238E27FC236}">
                  <a16:creationId xmlns:a16="http://schemas.microsoft.com/office/drawing/2014/main" xmlns="" id="{741D2A4A-2FC3-46D1-94A7-C4BA4823B15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4864" y="17649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
              <a:extLst>
                <a:ext uri="{FF2B5EF4-FFF2-40B4-BE49-F238E27FC236}">
                  <a16:creationId xmlns:a16="http://schemas.microsoft.com/office/drawing/2014/main" xmlns="" id="{2E7DFA72-3CFE-4FB2-A769-C3D65C30CCF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237744" y="16228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59">
              <a:extLst>
                <a:ext uri="{FF2B5EF4-FFF2-40B4-BE49-F238E27FC236}">
                  <a16:creationId xmlns:a16="http://schemas.microsoft.com/office/drawing/2014/main" xmlns="" id="{FFB273F7-B602-4697-92DA-B9C0B70E349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4864" y="16228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
              <a:extLst>
                <a:ext uri="{FF2B5EF4-FFF2-40B4-BE49-F238E27FC236}">
                  <a16:creationId xmlns:a16="http://schemas.microsoft.com/office/drawing/2014/main" xmlns="" id="{C76D34E0-BC86-46D8-920E-594A3C4B60B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237744" y="14807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59">
              <a:extLst>
                <a:ext uri="{FF2B5EF4-FFF2-40B4-BE49-F238E27FC236}">
                  <a16:creationId xmlns:a16="http://schemas.microsoft.com/office/drawing/2014/main" xmlns="" id="{F17BC71C-4B64-4990-90FF-78123B720CB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4864" y="14807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
              <a:extLst>
                <a:ext uri="{FF2B5EF4-FFF2-40B4-BE49-F238E27FC236}">
                  <a16:creationId xmlns:a16="http://schemas.microsoft.com/office/drawing/2014/main" xmlns="" id="{C807F90E-DB0C-4841-BFE0-9413759C26A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237744" y="13386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59">
              <a:extLst>
                <a:ext uri="{FF2B5EF4-FFF2-40B4-BE49-F238E27FC236}">
                  <a16:creationId xmlns:a16="http://schemas.microsoft.com/office/drawing/2014/main" xmlns="" id="{F7E71EE5-0746-4E81-B154-BAC5FF86712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4864" y="13386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
              <a:extLst>
                <a:ext uri="{FF2B5EF4-FFF2-40B4-BE49-F238E27FC236}">
                  <a16:creationId xmlns:a16="http://schemas.microsoft.com/office/drawing/2014/main" xmlns="" id="{7FDDC085-25CA-4499-AAD9-DEA20352239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237744" y="11965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59">
              <a:extLst>
                <a:ext uri="{FF2B5EF4-FFF2-40B4-BE49-F238E27FC236}">
                  <a16:creationId xmlns:a16="http://schemas.microsoft.com/office/drawing/2014/main" xmlns="" id="{1303C688-1ED7-46BE-B0EC-4638C54941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4864" y="11965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xmlns="" id="{E3E51905-F374-4E1A-97CF-B741584B74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00" name="Picture 8" descr="Theory Database - Theory 75: Terror Management Theory">
            <a:extLst>
              <a:ext uri="{FF2B5EF4-FFF2-40B4-BE49-F238E27FC236}">
                <a16:creationId xmlns:a16="http://schemas.microsoft.com/office/drawing/2014/main" xmlns="" id="{20A09E13-CF5B-3D23-06A1-7A07835BC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81" y="2571357"/>
            <a:ext cx="5987142" cy="2993571"/>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xmlns="" id="{E535CB75-A701-2FF2-23C2-D411C1AEDC61}"/>
              </a:ext>
            </a:extLst>
          </p:cNvPr>
          <p:cNvSpPr txBox="1"/>
          <p:nvPr/>
        </p:nvSpPr>
        <p:spPr>
          <a:xfrm>
            <a:off x="6285416" y="2571357"/>
            <a:ext cx="5213857" cy="3416320"/>
          </a:xfrm>
          <a:prstGeom prst="rect">
            <a:avLst/>
          </a:prstGeom>
          <a:noFill/>
        </p:spPr>
        <p:txBody>
          <a:bodyPr wrap="square" rtlCol="0">
            <a:spAutoFit/>
          </a:bodyPr>
          <a:lstStyle/>
          <a:p>
            <a:r>
              <a:rPr lang="en-US" sz="2400" dirty="0">
                <a:latin typeface="Helvetica" pitchFamily="2" charset="0"/>
              </a:rPr>
              <a:t>people seek to transcend death by identifying with their ingroups, which will outlive them (Castano &amp; </a:t>
            </a:r>
            <a:r>
              <a:rPr lang="en-US" sz="2400" dirty="0" err="1">
                <a:latin typeface="Helvetica" pitchFamily="2" charset="0"/>
              </a:rPr>
              <a:t>Dechesne</a:t>
            </a:r>
            <a:r>
              <a:rPr lang="en-US" sz="2400" dirty="0">
                <a:latin typeface="Helvetica" pitchFamily="2" charset="0"/>
              </a:rPr>
              <a:t>, 2005). Under threat to self, people preserve the familiar, and this includes reacting against outgroups (Burris &amp; Rempel, 2004). People respond harshly to deviant outgroups </a:t>
            </a:r>
          </a:p>
        </p:txBody>
      </p:sp>
    </p:spTree>
    <p:extLst>
      <p:ext uri="{BB962C8B-B14F-4D97-AF65-F5344CB8AC3E}">
        <p14:creationId xmlns:p14="http://schemas.microsoft.com/office/powerpoint/2010/main" val="285329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6A1EC8A-C981-A249-AD7C-1C0079C4AE4A}"/>
              </a:ext>
            </a:extLst>
          </p:cNvPr>
          <p:cNvSpPr>
            <a:spLocks noGrp="1"/>
          </p:cNvSpPr>
          <p:nvPr>
            <p:ph type="title"/>
          </p:nvPr>
        </p:nvSpPr>
        <p:spPr>
          <a:xfrm>
            <a:off x="594360" y="339117"/>
            <a:ext cx="11003280" cy="1619890"/>
          </a:xfrm>
        </p:spPr>
        <p:txBody>
          <a:bodyPr anchor="ctr">
            <a:normAutofit/>
          </a:bodyPr>
          <a:lstStyle/>
          <a:p>
            <a:r>
              <a:rPr lang="en-US" b="1" dirty="0">
                <a:solidFill>
                  <a:schemeClr val="accent1"/>
                </a:solidFill>
                <a:latin typeface="Helvetica" pitchFamily="2" charset="0"/>
              </a:rPr>
              <a:t>System Justification Theory </a:t>
            </a:r>
          </a:p>
        </p:txBody>
      </p:sp>
      <p:pic>
        <p:nvPicPr>
          <p:cNvPr id="9218" name="Picture 2" descr="Figure 3 from System Justification Theory as Compliment, Complement, and  Corrective to Theories of Social Identification and Social Dominance |  Semantic Scholar">
            <a:extLst>
              <a:ext uri="{FF2B5EF4-FFF2-40B4-BE49-F238E27FC236}">
                <a16:creationId xmlns:a16="http://schemas.microsoft.com/office/drawing/2014/main" xmlns="" id="{459FDEE8-A56E-5DB6-A455-9BFF23E0AC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59" y="1600430"/>
            <a:ext cx="7613975" cy="426798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xmlns="" id="{63893D3E-8661-EB60-AFBD-08FE2FE05BEB}"/>
              </a:ext>
            </a:extLst>
          </p:cNvPr>
          <p:cNvSpPr/>
          <p:nvPr/>
        </p:nvSpPr>
        <p:spPr>
          <a:xfrm>
            <a:off x="6812989" y="2276495"/>
            <a:ext cx="4784651" cy="1200329"/>
          </a:xfrm>
          <a:prstGeom prst="rect">
            <a:avLst/>
          </a:prstGeom>
        </p:spPr>
        <p:txBody>
          <a:bodyPr wrap="square">
            <a:spAutoFit/>
          </a:bodyPr>
          <a:lstStyle/>
          <a:p>
            <a:r>
              <a:rPr lang="en-US" sz="2400" i="1" dirty="0">
                <a:solidFill>
                  <a:srgbClr val="0070C0"/>
                </a:solidFill>
                <a:latin typeface="Helvetica" pitchFamily="2" charset="0"/>
              </a:rPr>
              <a:t>people seek to legitimate the status quo (e.g., </a:t>
            </a:r>
            <a:r>
              <a:rPr lang="en-US" sz="2400" i="1" dirty="0" err="1">
                <a:solidFill>
                  <a:srgbClr val="0070C0"/>
                </a:solidFill>
                <a:latin typeface="Helvetica" pitchFamily="2" charset="0"/>
              </a:rPr>
              <a:t>Jost</a:t>
            </a:r>
            <a:r>
              <a:rPr lang="en-US" sz="2400" i="1" dirty="0">
                <a:solidFill>
                  <a:srgbClr val="0070C0"/>
                </a:solidFill>
                <a:latin typeface="Helvetica" pitchFamily="2" charset="0"/>
              </a:rPr>
              <a:t> &amp; Banaji, 1994) </a:t>
            </a:r>
          </a:p>
        </p:txBody>
      </p:sp>
      <p:sp>
        <p:nvSpPr>
          <p:cNvPr id="8" name="Rectangle 7">
            <a:extLst>
              <a:ext uri="{FF2B5EF4-FFF2-40B4-BE49-F238E27FC236}">
                <a16:creationId xmlns:a16="http://schemas.microsoft.com/office/drawing/2014/main" xmlns="" id="{0E1F17D9-FC6E-361B-1AF6-8C2AD383EC0F}"/>
              </a:ext>
            </a:extLst>
          </p:cNvPr>
          <p:cNvSpPr/>
          <p:nvPr/>
        </p:nvSpPr>
        <p:spPr>
          <a:xfrm>
            <a:off x="8208334" y="4219724"/>
            <a:ext cx="3166247" cy="2031325"/>
          </a:xfrm>
          <a:prstGeom prst="rect">
            <a:avLst/>
          </a:prstGeom>
        </p:spPr>
        <p:txBody>
          <a:bodyPr wrap="square">
            <a:spAutoFit/>
          </a:bodyPr>
          <a:lstStyle/>
          <a:p>
            <a:r>
              <a:rPr lang="en-US" dirty="0">
                <a:latin typeface="Helvetica" pitchFamily="2" charset="0"/>
              </a:rPr>
              <a:t>disadvantaged groups accept their status, feel less entitled, favor higher status groups, and support the system despite their own best interests (</a:t>
            </a:r>
            <a:r>
              <a:rPr lang="en-US" dirty="0" err="1">
                <a:latin typeface="Helvetica" pitchFamily="2" charset="0"/>
              </a:rPr>
              <a:t>Jost</a:t>
            </a:r>
            <a:r>
              <a:rPr lang="en-US" dirty="0">
                <a:latin typeface="Helvetica" pitchFamily="2" charset="0"/>
              </a:rPr>
              <a:t>, Banaji, &amp; </a:t>
            </a:r>
            <a:r>
              <a:rPr lang="en-US" dirty="0" err="1">
                <a:latin typeface="Helvetica" pitchFamily="2" charset="0"/>
              </a:rPr>
              <a:t>Nosek</a:t>
            </a:r>
            <a:r>
              <a:rPr lang="en-US" dirty="0">
                <a:latin typeface="Helvetica" pitchFamily="2" charset="0"/>
              </a:rPr>
              <a:t>, 2004) </a:t>
            </a:r>
          </a:p>
        </p:txBody>
      </p:sp>
    </p:spTree>
    <p:extLst>
      <p:ext uri="{BB962C8B-B14F-4D97-AF65-F5344CB8AC3E}">
        <p14:creationId xmlns:p14="http://schemas.microsoft.com/office/powerpoint/2010/main" val="2835594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6A1EC8A-C981-A249-AD7C-1C0079C4AE4A}"/>
              </a:ext>
            </a:extLst>
          </p:cNvPr>
          <p:cNvSpPr>
            <a:spLocks noGrp="1"/>
          </p:cNvSpPr>
          <p:nvPr>
            <p:ph type="title"/>
          </p:nvPr>
        </p:nvSpPr>
        <p:spPr>
          <a:xfrm>
            <a:off x="594360" y="339117"/>
            <a:ext cx="11003280" cy="1619890"/>
          </a:xfrm>
        </p:spPr>
        <p:txBody>
          <a:bodyPr anchor="ctr">
            <a:normAutofit/>
          </a:bodyPr>
          <a:lstStyle/>
          <a:p>
            <a:r>
              <a:rPr lang="en-US" b="1" dirty="0">
                <a:solidFill>
                  <a:schemeClr val="accent1"/>
                </a:solidFill>
                <a:latin typeface="Helvetica" pitchFamily="2" charset="0"/>
              </a:rPr>
              <a:t>Entitativity and Its Heirs</a:t>
            </a:r>
          </a:p>
        </p:txBody>
      </p:sp>
      <p:sp>
        <p:nvSpPr>
          <p:cNvPr id="6" name="Content Placeholder 5">
            <a:extLst>
              <a:ext uri="{FF2B5EF4-FFF2-40B4-BE49-F238E27FC236}">
                <a16:creationId xmlns:a16="http://schemas.microsoft.com/office/drawing/2014/main" xmlns="" id="{2428711D-E4F9-AF4E-8A07-CA1A915DD78B}"/>
              </a:ext>
            </a:extLst>
          </p:cNvPr>
          <p:cNvSpPr>
            <a:spLocks noGrp="1"/>
          </p:cNvSpPr>
          <p:nvPr>
            <p:ph idx="1"/>
          </p:nvPr>
        </p:nvSpPr>
        <p:spPr/>
        <p:txBody>
          <a:bodyPr/>
          <a:lstStyle/>
          <a:p>
            <a:r>
              <a:rPr lang="en-US" i="1" dirty="0">
                <a:latin typeface="Helvetica" pitchFamily="2" charset="0"/>
              </a:rPr>
              <a:t>Once categorized, groups seem to possess entitativity (D. T. Campbell, 1958) </a:t>
            </a:r>
          </a:p>
          <a:p>
            <a:endParaRPr lang="en-US" b="1" dirty="0">
              <a:latin typeface="Helvetica" pitchFamily="2" charset="0"/>
            </a:endParaRPr>
          </a:p>
          <a:p>
            <a:r>
              <a:rPr lang="en-US" b="1" dirty="0">
                <a:latin typeface="Helvetica" pitchFamily="2" charset="0"/>
              </a:rPr>
              <a:t> Essentialism</a:t>
            </a:r>
            <a:r>
              <a:rPr lang="en-US" altLang="zh-CN" b="1" dirty="0">
                <a:latin typeface="Helvetica" pitchFamily="2" charset="0"/>
              </a:rPr>
              <a:t>(</a:t>
            </a:r>
            <a:r>
              <a:rPr lang="zh-CN" altLang="en-US" b="1" dirty="0">
                <a:latin typeface="Helvetica" pitchFamily="2" charset="0"/>
              </a:rPr>
              <a:t>本质主义</a:t>
            </a:r>
            <a:r>
              <a:rPr lang="en-US" altLang="zh-CN" b="1" dirty="0">
                <a:latin typeface="Helvetica" pitchFamily="2" charset="0"/>
              </a:rPr>
              <a:t>)</a:t>
            </a:r>
            <a:r>
              <a:rPr lang="en-US" b="1" dirty="0">
                <a:latin typeface="Helvetica" pitchFamily="2" charset="0"/>
              </a:rPr>
              <a:t> reinforces stereotypes </a:t>
            </a:r>
          </a:p>
          <a:p>
            <a:endParaRPr lang="x-none" sz="2400" i="1" dirty="0">
              <a:latin typeface="Helvetica" pitchFamily="2" charset="0"/>
            </a:endParaRPr>
          </a:p>
          <a:p>
            <a:r>
              <a:rPr lang="en-US" sz="2400" i="1" dirty="0" err="1">
                <a:latin typeface="Helvetica" pitchFamily="2" charset="0"/>
              </a:rPr>
              <a:t>Infrahumanization</a:t>
            </a:r>
            <a:r>
              <a:rPr lang="zh-CN" altLang="en-US" sz="2400" i="1" dirty="0">
                <a:latin typeface="Helvetica" pitchFamily="2" charset="0"/>
              </a:rPr>
              <a:t> 超人性化</a:t>
            </a:r>
            <a:r>
              <a:rPr lang="en-US" sz="2400" i="1" dirty="0">
                <a:latin typeface="Helvetica" pitchFamily="2" charset="0"/>
              </a:rPr>
              <a:t> and Dehumanization</a:t>
            </a:r>
            <a:r>
              <a:rPr lang="zh-CN" altLang="en-US" sz="2400" i="1" dirty="0">
                <a:latin typeface="Helvetica" pitchFamily="2" charset="0"/>
              </a:rPr>
              <a:t> 非人性化</a:t>
            </a:r>
            <a:r>
              <a:rPr lang="en-US" sz="2400" i="1" dirty="0">
                <a:latin typeface="Helvetica" pitchFamily="2" charset="0"/>
              </a:rPr>
              <a:t> </a:t>
            </a:r>
          </a:p>
          <a:p>
            <a:endParaRPr lang="x-none" sz="2400" i="1" dirty="0">
              <a:latin typeface="Helvetica" pitchFamily="2" charset="0"/>
            </a:endParaRPr>
          </a:p>
        </p:txBody>
      </p:sp>
    </p:spTree>
    <p:extLst>
      <p:ext uri="{BB962C8B-B14F-4D97-AF65-F5344CB8AC3E}">
        <p14:creationId xmlns:p14="http://schemas.microsoft.com/office/powerpoint/2010/main" val="608976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093CF1-1432-F123-4B9F-23C5B483B305}"/>
              </a:ext>
            </a:extLst>
          </p:cNvPr>
          <p:cNvSpPr>
            <a:spLocks noGrp="1"/>
          </p:cNvSpPr>
          <p:nvPr>
            <p:ph type="title"/>
          </p:nvPr>
        </p:nvSpPr>
        <p:spPr/>
        <p:txBody>
          <a:bodyPr/>
          <a:lstStyle/>
          <a:p>
            <a:endParaRPr lang="x-none"/>
          </a:p>
        </p:txBody>
      </p:sp>
      <p:sp>
        <p:nvSpPr>
          <p:cNvPr id="3" name="Content Placeholder 2">
            <a:extLst>
              <a:ext uri="{FF2B5EF4-FFF2-40B4-BE49-F238E27FC236}">
                <a16:creationId xmlns:a16="http://schemas.microsoft.com/office/drawing/2014/main" xmlns="" id="{D20D602B-21AF-9313-5903-0135D169B048}"/>
              </a:ext>
            </a:extLst>
          </p:cNvPr>
          <p:cNvSpPr>
            <a:spLocks noGrp="1"/>
          </p:cNvSpPr>
          <p:nvPr>
            <p:ph idx="1"/>
          </p:nvPr>
        </p:nvSpPr>
        <p:spPr/>
        <p:txBody>
          <a:bodyPr/>
          <a:lstStyle/>
          <a:p>
            <a:endParaRPr lang="x-none"/>
          </a:p>
        </p:txBody>
      </p:sp>
      <p:pic>
        <p:nvPicPr>
          <p:cNvPr id="4" name="Picture 3">
            <a:extLst>
              <a:ext uri="{FF2B5EF4-FFF2-40B4-BE49-F238E27FC236}">
                <a16:creationId xmlns:a16="http://schemas.microsoft.com/office/drawing/2014/main" xmlns="" id="{B9E6312A-3F83-9F7A-96AA-75F7421FEF00}"/>
              </a:ext>
            </a:extLst>
          </p:cNvPr>
          <p:cNvPicPr>
            <a:picLocks noChangeAspect="1"/>
          </p:cNvPicPr>
          <p:nvPr/>
        </p:nvPicPr>
        <p:blipFill>
          <a:blip r:embed="rId2"/>
          <a:stretch>
            <a:fillRect/>
          </a:stretch>
        </p:blipFill>
        <p:spPr>
          <a:xfrm>
            <a:off x="355600" y="1460500"/>
            <a:ext cx="11480800" cy="3937000"/>
          </a:xfrm>
          <a:prstGeom prst="rect">
            <a:avLst/>
          </a:prstGeom>
        </p:spPr>
      </p:pic>
    </p:spTree>
    <p:extLst>
      <p:ext uri="{BB962C8B-B14F-4D97-AF65-F5344CB8AC3E}">
        <p14:creationId xmlns:p14="http://schemas.microsoft.com/office/powerpoint/2010/main" val="1420605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61575C-9C61-5345-1D7D-A16114C9BC3D}"/>
              </a:ext>
            </a:extLst>
          </p:cNvPr>
          <p:cNvSpPr>
            <a:spLocks noGrp="1"/>
          </p:cNvSpPr>
          <p:nvPr>
            <p:ph type="title"/>
          </p:nvPr>
        </p:nvSpPr>
        <p:spPr/>
        <p:txBody>
          <a:bodyPr/>
          <a:lstStyle/>
          <a:p>
            <a:endParaRPr lang="x-none"/>
          </a:p>
        </p:txBody>
      </p:sp>
      <p:sp>
        <p:nvSpPr>
          <p:cNvPr id="3" name="Content Placeholder 2">
            <a:extLst>
              <a:ext uri="{FF2B5EF4-FFF2-40B4-BE49-F238E27FC236}">
                <a16:creationId xmlns:a16="http://schemas.microsoft.com/office/drawing/2014/main" xmlns="" id="{BC1276D3-513C-6E25-F924-1D1CDD303C78}"/>
              </a:ext>
            </a:extLst>
          </p:cNvPr>
          <p:cNvSpPr>
            <a:spLocks noGrp="1"/>
          </p:cNvSpPr>
          <p:nvPr>
            <p:ph idx="1"/>
          </p:nvPr>
        </p:nvSpPr>
        <p:spPr/>
        <p:txBody>
          <a:bodyPr/>
          <a:lstStyle/>
          <a:p>
            <a:endParaRPr lang="x-none"/>
          </a:p>
        </p:txBody>
      </p:sp>
      <p:pic>
        <p:nvPicPr>
          <p:cNvPr id="4" name="Picture 3">
            <a:extLst>
              <a:ext uri="{FF2B5EF4-FFF2-40B4-BE49-F238E27FC236}">
                <a16:creationId xmlns:a16="http://schemas.microsoft.com/office/drawing/2014/main" xmlns="" id="{974273D7-E27B-9A78-CBED-5DA3A26DF3CD}"/>
              </a:ext>
            </a:extLst>
          </p:cNvPr>
          <p:cNvPicPr>
            <a:picLocks noChangeAspect="1"/>
          </p:cNvPicPr>
          <p:nvPr/>
        </p:nvPicPr>
        <p:blipFill>
          <a:blip r:embed="rId2"/>
          <a:stretch>
            <a:fillRect/>
          </a:stretch>
        </p:blipFill>
        <p:spPr>
          <a:xfrm>
            <a:off x="914400" y="660400"/>
            <a:ext cx="10363200" cy="5537200"/>
          </a:xfrm>
          <a:prstGeom prst="rect">
            <a:avLst/>
          </a:prstGeom>
        </p:spPr>
      </p:pic>
    </p:spTree>
    <p:extLst>
      <p:ext uri="{BB962C8B-B14F-4D97-AF65-F5344CB8AC3E}">
        <p14:creationId xmlns:p14="http://schemas.microsoft.com/office/powerpoint/2010/main" val="1795464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6A1EC8A-C981-A249-AD7C-1C0079C4AE4A}"/>
              </a:ext>
            </a:extLst>
          </p:cNvPr>
          <p:cNvSpPr>
            <a:spLocks noGrp="1"/>
          </p:cNvSpPr>
          <p:nvPr>
            <p:ph type="title"/>
          </p:nvPr>
        </p:nvSpPr>
        <p:spPr>
          <a:xfrm>
            <a:off x="594360" y="339117"/>
            <a:ext cx="11003280" cy="1619890"/>
          </a:xfrm>
        </p:spPr>
        <p:txBody>
          <a:bodyPr anchor="ctr">
            <a:normAutofit/>
          </a:bodyPr>
          <a:lstStyle/>
          <a:p>
            <a:r>
              <a:rPr lang="en-US" b="1" dirty="0">
                <a:solidFill>
                  <a:schemeClr val="accent1"/>
                </a:solidFill>
                <a:latin typeface="Helvetica" pitchFamily="2" charset="0"/>
              </a:rPr>
              <a:t>Subtle Stereotypes are Implicit and Automatic but Common </a:t>
            </a:r>
          </a:p>
        </p:txBody>
      </p:sp>
      <p:sp>
        <p:nvSpPr>
          <p:cNvPr id="3" name="Rectangle 2">
            <a:extLst>
              <a:ext uri="{FF2B5EF4-FFF2-40B4-BE49-F238E27FC236}">
                <a16:creationId xmlns:a16="http://schemas.microsoft.com/office/drawing/2014/main" xmlns="" id="{779274DC-85D6-E947-A92F-1087A1BCCE29}"/>
              </a:ext>
            </a:extLst>
          </p:cNvPr>
          <p:cNvSpPr/>
          <p:nvPr/>
        </p:nvSpPr>
        <p:spPr>
          <a:xfrm>
            <a:off x="941070" y="4302765"/>
            <a:ext cx="9963150" cy="1015663"/>
          </a:xfrm>
          <a:prstGeom prst="rect">
            <a:avLst/>
          </a:prstGeom>
        </p:spPr>
        <p:txBody>
          <a:bodyPr wrap="square">
            <a:spAutoFit/>
          </a:bodyPr>
          <a:lstStyle/>
          <a:p>
            <a:pPr marL="285750" indent="-285750">
              <a:buFont typeface="Arial" panose="020B0604020202020204" pitchFamily="34" charset="0"/>
              <a:buChar char="•"/>
            </a:pPr>
            <a:r>
              <a:rPr lang="en-US" sz="2000" i="1" dirty="0">
                <a:solidFill>
                  <a:schemeClr val="accent1"/>
                </a:solidFill>
                <a:latin typeface="Helvetica" pitchFamily="2" charset="0"/>
              </a:rPr>
              <a:t>Psychologists have developed training techniques to reduce judgmental errors, and ironically, at least some of these efforts actually increase the dilution effect </a:t>
            </a:r>
          </a:p>
          <a:p>
            <a:endParaRPr lang="en-US" sz="2000" i="1" dirty="0">
              <a:latin typeface="Helvetica" pitchFamily="2" charset="0"/>
            </a:endParaRPr>
          </a:p>
        </p:txBody>
      </p:sp>
      <p:pic>
        <p:nvPicPr>
          <p:cNvPr id="7" name="Picture 6">
            <a:extLst>
              <a:ext uri="{FF2B5EF4-FFF2-40B4-BE49-F238E27FC236}">
                <a16:creationId xmlns:a16="http://schemas.microsoft.com/office/drawing/2014/main" xmlns="" id="{18E18870-6B11-A64A-55CB-41CAFA56D19E}"/>
              </a:ext>
            </a:extLst>
          </p:cNvPr>
          <p:cNvPicPr>
            <a:picLocks noChangeAspect="1"/>
          </p:cNvPicPr>
          <p:nvPr/>
        </p:nvPicPr>
        <p:blipFill>
          <a:blip r:embed="rId2"/>
          <a:stretch>
            <a:fillRect/>
          </a:stretch>
        </p:blipFill>
        <p:spPr>
          <a:xfrm>
            <a:off x="941070" y="2397935"/>
            <a:ext cx="10261600" cy="3340100"/>
          </a:xfrm>
          <a:prstGeom prst="rect">
            <a:avLst/>
          </a:prstGeom>
        </p:spPr>
      </p:pic>
    </p:spTree>
    <p:extLst>
      <p:ext uri="{BB962C8B-B14F-4D97-AF65-F5344CB8AC3E}">
        <p14:creationId xmlns:p14="http://schemas.microsoft.com/office/powerpoint/2010/main" val="3254788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6A1EC8A-C981-A249-AD7C-1C0079C4AE4A}"/>
              </a:ext>
            </a:extLst>
          </p:cNvPr>
          <p:cNvSpPr>
            <a:spLocks noGrp="1"/>
          </p:cNvSpPr>
          <p:nvPr>
            <p:ph type="title"/>
          </p:nvPr>
        </p:nvSpPr>
        <p:spPr>
          <a:xfrm>
            <a:off x="594360" y="339117"/>
            <a:ext cx="11003280" cy="1619890"/>
          </a:xfrm>
        </p:spPr>
        <p:txBody>
          <a:bodyPr anchor="ctr">
            <a:normAutofit/>
          </a:bodyPr>
          <a:lstStyle/>
          <a:p>
            <a:r>
              <a:rPr lang="en-US" b="1" dirty="0">
                <a:solidFill>
                  <a:schemeClr val="accent1"/>
                </a:solidFill>
                <a:latin typeface="Helvetica" pitchFamily="2" charset="0"/>
              </a:rPr>
              <a:t>Automatic Stereotyping </a:t>
            </a:r>
          </a:p>
        </p:txBody>
      </p:sp>
      <p:sp>
        <p:nvSpPr>
          <p:cNvPr id="5" name="Content Placeholder 4">
            <a:extLst>
              <a:ext uri="{FF2B5EF4-FFF2-40B4-BE49-F238E27FC236}">
                <a16:creationId xmlns:a16="http://schemas.microsoft.com/office/drawing/2014/main" xmlns="" id="{AA18CA92-28E9-B502-9571-FCB2EF9664EC}"/>
              </a:ext>
            </a:extLst>
          </p:cNvPr>
          <p:cNvSpPr>
            <a:spLocks noGrp="1"/>
          </p:cNvSpPr>
          <p:nvPr>
            <p:ph idx="1"/>
          </p:nvPr>
        </p:nvSpPr>
        <p:spPr/>
        <p:txBody>
          <a:bodyPr/>
          <a:lstStyle/>
          <a:p>
            <a:r>
              <a:rPr lang="en-US" b="1" dirty="0"/>
              <a:t>Category Confusions </a:t>
            </a:r>
            <a:endParaRPr lang="en-US" dirty="0"/>
          </a:p>
          <a:p>
            <a:endParaRPr lang="x-none" dirty="0"/>
          </a:p>
        </p:txBody>
      </p:sp>
      <p:pic>
        <p:nvPicPr>
          <p:cNvPr id="7" name="Picture 6">
            <a:extLst>
              <a:ext uri="{FF2B5EF4-FFF2-40B4-BE49-F238E27FC236}">
                <a16:creationId xmlns:a16="http://schemas.microsoft.com/office/drawing/2014/main" xmlns="" id="{DDE8F42D-B5C2-26FE-6F66-4A269A517163}"/>
              </a:ext>
            </a:extLst>
          </p:cNvPr>
          <p:cNvPicPr>
            <a:picLocks noChangeAspect="1"/>
          </p:cNvPicPr>
          <p:nvPr/>
        </p:nvPicPr>
        <p:blipFill>
          <a:blip r:embed="rId2"/>
          <a:stretch>
            <a:fillRect/>
          </a:stretch>
        </p:blipFill>
        <p:spPr>
          <a:xfrm>
            <a:off x="1892596" y="2411035"/>
            <a:ext cx="7230878" cy="4107848"/>
          </a:xfrm>
          <a:prstGeom prst="rect">
            <a:avLst/>
          </a:prstGeom>
        </p:spPr>
      </p:pic>
    </p:spTree>
    <p:extLst>
      <p:ext uri="{BB962C8B-B14F-4D97-AF65-F5344CB8AC3E}">
        <p14:creationId xmlns:p14="http://schemas.microsoft.com/office/powerpoint/2010/main" val="3164644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6A1EC8A-C981-A249-AD7C-1C0079C4AE4A}"/>
              </a:ext>
            </a:extLst>
          </p:cNvPr>
          <p:cNvSpPr>
            <a:spLocks noGrp="1"/>
          </p:cNvSpPr>
          <p:nvPr>
            <p:ph type="title"/>
          </p:nvPr>
        </p:nvSpPr>
        <p:spPr>
          <a:xfrm>
            <a:off x="594360" y="339117"/>
            <a:ext cx="11003280" cy="1619890"/>
          </a:xfrm>
        </p:spPr>
        <p:txBody>
          <a:bodyPr anchor="ctr">
            <a:normAutofit/>
          </a:bodyPr>
          <a:lstStyle/>
          <a:p>
            <a:r>
              <a:rPr lang="en-US" b="1" dirty="0">
                <a:solidFill>
                  <a:schemeClr val="accent1"/>
                </a:solidFill>
                <a:latin typeface="Helvetica" pitchFamily="2" charset="0"/>
              </a:rPr>
              <a:t>Automatic Stereotyping </a:t>
            </a:r>
          </a:p>
        </p:txBody>
      </p:sp>
      <p:sp>
        <p:nvSpPr>
          <p:cNvPr id="5" name="Content Placeholder 4">
            <a:extLst>
              <a:ext uri="{FF2B5EF4-FFF2-40B4-BE49-F238E27FC236}">
                <a16:creationId xmlns:a16="http://schemas.microsoft.com/office/drawing/2014/main" xmlns="" id="{AA18CA92-28E9-B502-9571-FCB2EF9664EC}"/>
              </a:ext>
            </a:extLst>
          </p:cNvPr>
          <p:cNvSpPr>
            <a:spLocks noGrp="1"/>
          </p:cNvSpPr>
          <p:nvPr>
            <p:ph idx="1"/>
          </p:nvPr>
        </p:nvSpPr>
        <p:spPr/>
        <p:txBody>
          <a:bodyPr>
            <a:normAutofit fontScale="85000" lnSpcReduction="20000"/>
          </a:bodyPr>
          <a:lstStyle/>
          <a:p>
            <a:r>
              <a:rPr lang="en-US" b="1" dirty="0"/>
              <a:t>Aversive Racism</a:t>
            </a:r>
          </a:p>
          <a:p>
            <a:endParaRPr lang="en-US" b="1" dirty="0"/>
          </a:p>
          <a:p>
            <a:endParaRPr lang="en-US" b="1" dirty="0"/>
          </a:p>
          <a:p>
            <a:endParaRPr lang="en-US" b="1" dirty="0"/>
          </a:p>
          <a:p>
            <a:r>
              <a:rPr lang="en-US" b="1" dirty="0"/>
              <a:t>Indirect Racial Attitudes</a:t>
            </a:r>
          </a:p>
          <a:p>
            <a:pPr marL="0" indent="0">
              <a:buNone/>
            </a:pPr>
            <a:r>
              <a:rPr lang="en-US" b="1" dirty="0"/>
              <a:t> </a:t>
            </a:r>
            <a:endParaRPr lang="en-US" dirty="0"/>
          </a:p>
          <a:p>
            <a:endParaRPr lang="en-US" b="1" dirty="0"/>
          </a:p>
          <a:p>
            <a:endParaRPr lang="en-US" b="1" dirty="0"/>
          </a:p>
          <a:p>
            <a:endParaRPr lang="en-US" b="1" dirty="0"/>
          </a:p>
          <a:p>
            <a:r>
              <a:rPr lang="en-US" b="1" dirty="0"/>
              <a:t>Implicit Association Test</a:t>
            </a:r>
          </a:p>
          <a:p>
            <a:r>
              <a:rPr lang="en-US" b="1" dirty="0"/>
              <a:t>Stereotyping and Cognitive Load  </a:t>
            </a:r>
            <a:endParaRPr lang="en-US" dirty="0"/>
          </a:p>
          <a:p>
            <a:pPr marL="0" indent="0">
              <a:buNone/>
            </a:pPr>
            <a:endParaRPr lang="en-US" dirty="0"/>
          </a:p>
        </p:txBody>
      </p:sp>
      <p:sp>
        <p:nvSpPr>
          <p:cNvPr id="3" name="Rectangle 2">
            <a:extLst>
              <a:ext uri="{FF2B5EF4-FFF2-40B4-BE49-F238E27FC236}">
                <a16:creationId xmlns:a16="http://schemas.microsoft.com/office/drawing/2014/main" xmlns="" id="{20A360F0-F362-2102-A66A-0FAE979948B4}"/>
              </a:ext>
            </a:extLst>
          </p:cNvPr>
          <p:cNvSpPr/>
          <p:nvPr/>
        </p:nvSpPr>
        <p:spPr>
          <a:xfrm>
            <a:off x="1107396" y="2199168"/>
            <a:ext cx="9051851" cy="3046988"/>
          </a:xfrm>
          <a:prstGeom prst="rect">
            <a:avLst/>
          </a:prstGeom>
        </p:spPr>
        <p:txBody>
          <a:bodyPr wrap="square">
            <a:spAutoFit/>
          </a:bodyPr>
          <a:lstStyle/>
          <a:p>
            <a:r>
              <a:rPr lang="en-US" sz="2400" i="1" dirty="0">
                <a:latin typeface="TimesNewRomanPSMT"/>
              </a:rPr>
              <a:t>most White people as well intentioned and rejecting their own racist beliefs </a:t>
            </a:r>
          </a:p>
          <a:p>
            <a:endParaRPr lang="en-US" sz="2400" i="1" dirty="0">
              <a:latin typeface="TimesNewRomanPSMT"/>
            </a:endParaRPr>
          </a:p>
          <a:p>
            <a:endParaRPr lang="en-US" sz="2400" i="1" dirty="0">
              <a:latin typeface="TimesNewRomanPSMT"/>
            </a:endParaRPr>
          </a:p>
          <a:p>
            <a:r>
              <a:rPr lang="en-US" sz="2400" i="1" dirty="0">
                <a:latin typeface="TimesNewRomanPSMT"/>
              </a:rPr>
              <a:t>facilitation (speed-up) for some people’s responses to negative or stereotypic terms following an outgroup prime provides an indirect index of racial attitudes. </a:t>
            </a:r>
          </a:p>
          <a:p>
            <a:endParaRPr lang="en-US" sz="2400" i="1" dirty="0"/>
          </a:p>
        </p:txBody>
      </p:sp>
    </p:spTree>
    <p:extLst>
      <p:ext uri="{BB962C8B-B14F-4D97-AF65-F5344CB8AC3E}">
        <p14:creationId xmlns:p14="http://schemas.microsoft.com/office/powerpoint/2010/main" val="371281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9D764CE-247F-AB7D-0128-3305DEDB35EF}"/>
              </a:ext>
            </a:extLst>
          </p:cNvPr>
          <p:cNvPicPr>
            <a:picLocks noChangeAspect="1"/>
          </p:cNvPicPr>
          <p:nvPr/>
        </p:nvPicPr>
        <p:blipFill>
          <a:blip r:embed="rId2"/>
          <a:stretch>
            <a:fillRect/>
          </a:stretch>
        </p:blipFill>
        <p:spPr>
          <a:xfrm>
            <a:off x="842850" y="975488"/>
            <a:ext cx="3488808" cy="4907023"/>
          </a:xfrm>
          <a:prstGeom prst="rect">
            <a:avLst/>
          </a:prstGeom>
        </p:spPr>
      </p:pic>
      <p:pic>
        <p:nvPicPr>
          <p:cNvPr id="1026" name="Picture 2" descr="古天乐为何要晒黑？出道24年亲自解密！ | Xuan">
            <a:extLst>
              <a:ext uri="{FF2B5EF4-FFF2-40B4-BE49-F238E27FC236}">
                <a16:creationId xmlns:a16="http://schemas.microsoft.com/office/drawing/2014/main" xmlns="" id="{CE5932FA-FEBE-4FB1-114F-500F08A735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2426" y="1552352"/>
            <a:ext cx="6669915" cy="3753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54486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27B50D-6663-29F3-4DB4-56843326C662}"/>
              </a:ext>
            </a:extLst>
          </p:cNvPr>
          <p:cNvSpPr>
            <a:spLocks noGrp="1"/>
          </p:cNvSpPr>
          <p:nvPr>
            <p:ph type="title"/>
          </p:nvPr>
        </p:nvSpPr>
        <p:spPr/>
        <p:txBody>
          <a:bodyPr/>
          <a:lstStyle/>
          <a:p>
            <a:endParaRPr lang="x-none"/>
          </a:p>
        </p:txBody>
      </p:sp>
      <p:sp>
        <p:nvSpPr>
          <p:cNvPr id="3" name="Content Placeholder 2">
            <a:extLst>
              <a:ext uri="{FF2B5EF4-FFF2-40B4-BE49-F238E27FC236}">
                <a16:creationId xmlns:a16="http://schemas.microsoft.com/office/drawing/2014/main" xmlns="" id="{AE84B220-D794-6736-530B-5391CDADCA92}"/>
              </a:ext>
            </a:extLst>
          </p:cNvPr>
          <p:cNvSpPr>
            <a:spLocks noGrp="1"/>
          </p:cNvSpPr>
          <p:nvPr>
            <p:ph idx="1"/>
          </p:nvPr>
        </p:nvSpPr>
        <p:spPr/>
        <p:txBody>
          <a:bodyPr/>
          <a:lstStyle/>
          <a:p>
            <a:endParaRPr lang="x-none"/>
          </a:p>
        </p:txBody>
      </p:sp>
      <p:pic>
        <p:nvPicPr>
          <p:cNvPr id="4" name="Picture 3">
            <a:extLst>
              <a:ext uri="{FF2B5EF4-FFF2-40B4-BE49-F238E27FC236}">
                <a16:creationId xmlns:a16="http://schemas.microsoft.com/office/drawing/2014/main" xmlns="" id="{CA335B62-E7E8-4E11-62D1-670106D29B41}"/>
              </a:ext>
            </a:extLst>
          </p:cNvPr>
          <p:cNvPicPr>
            <a:picLocks noChangeAspect="1"/>
          </p:cNvPicPr>
          <p:nvPr/>
        </p:nvPicPr>
        <p:blipFill>
          <a:blip r:embed="rId2"/>
          <a:stretch>
            <a:fillRect/>
          </a:stretch>
        </p:blipFill>
        <p:spPr>
          <a:xfrm>
            <a:off x="1174014" y="1825625"/>
            <a:ext cx="9843972" cy="3702216"/>
          </a:xfrm>
          <a:prstGeom prst="rect">
            <a:avLst/>
          </a:prstGeom>
        </p:spPr>
      </p:pic>
    </p:spTree>
    <p:extLst>
      <p:ext uri="{BB962C8B-B14F-4D97-AF65-F5344CB8AC3E}">
        <p14:creationId xmlns:p14="http://schemas.microsoft.com/office/powerpoint/2010/main" val="33471508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6A1EC8A-C981-A249-AD7C-1C0079C4AE4A}"/>
              </a:ext>
            </a:extLst>
          </p:cNvPr>
          <p:cNvSpPr>
            <a:spLocks noGrp="1"/>
          </p:cNvSpPr>
          <p:nvPr>
            <p:ph type="title"/>
          </p:nvPr>
        </p:nvSpPr>
        <p:spPr>
          <a:xfrm>
            <a:off x="594360" y="339117"/>
            <a:ext cx="11003280" cy="1619890"/>
          </a:xfrm>
        </p:spPr>
        <p:txBody>
          <a:bodyPr anchor="ctr">
            <a:normAutofit/>
          </a:bodyPr>
          <a:lstStyle/>
          <a:p>
            <a:r>
              <a:rPr lang="en-US" b="1" dirty="0">
                <a:solidFill>
                  <a:schemeClr val="accent1"/>
                </a:solidFill>
                <a:latin typeface="Helvetica" pitchFamily="2" charset="0"/>
              </a:rPr>
              <a:t>Ambiguous Stereotyping </a:t>
            </a:r>
          </a:p>
        </p:txBody>
      </p:sp>
      <p:pic>
        <p:nvPicPr>
          <p:cNvPr id="6" name="Picture 5">
            <a:extLst>
              <a:ext uri="{FF2B5EF4-FFF2-40B4-BE49-F238E27FC236}">
                <a16:creationId xmlns:a16="http://schemas.microsoft.com/office/drawing/2014/main" xmlns="" id="{E985945B-3CA8-AD0F-0D87-7D264AAF393D}"/>
              </a:ext>
            </a:extLst>
          </p:cNvPr>
          <p:cNvPicPr>
            <a:picLocks noChangeAspect="1"/>
          </p:cNvPicPr>
          <p:nvPr/>
        </p:nvPicPr>
        <p:blipFill>
          <a:blip r:embed="rId2"/>
          <a:stretch>
            <a:fillRect/>
          </a:stretch>
        </p:blipFill>
        <p:spPr>
          <a:xfrm>
            <a:off x="1063255" y="1679466"/>
            <a:ext cx="9058940" cy="5162504"/>
          </a:xfrm>
          <a:prstGeom prst="rect">
            <a:avLst/>
          </a:prstGeom>
        </p:spPr>
      </p:pic>
    </p:spTree>
    <p:extLst>
      <p:ext uri="{BB962C8B-B14F-4D97-AF65-F5344CB8AC3E}">
        <p14:creationId xmlns:p14="http://schemas.microsoft.com/office/powerpoint/2010/main" val="22399001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DD2E8C8B-F736-4C27-5F36-1B5C77B8F12E}"/>
              </a:ext>
            </a:extLst>
          </p:cNvPr>
          <p:cNvPicPr>
            <a:picLocks noChangeAspect="1"/>
          </p:cNvPicPr>
          <p:nvPr/>
        </p:nvPicPr>
        <p:blipFill>
          <a:blip r:embed="rId2"/>
          <a:stretch>
            <a:fillRect/>
          </a:stretch>
        </p:blipFill>
        <p:spPr>
          <a:xfrm>
            <a:off x="7214957" y="1587817"/>
            <a:ext cx="4823579" cy="3311177"/>
          </a:xfrm>
          <a:prstGeom prst="rect">
            <a:avLst/>
          </a:prstGeom>
        </p:spPr>
      </p:pic>
      <p:sp>
        <p:nvSpPr>
          <p:cNvPr id="2" name="标题 1">
            <a:extLst>
              <a:ext uri="{FF2B5EF4-FFF2-40B4-BE49-F238E27FC236}">
                <a16:creationId xmlns:a16="http://schemas.microsoft.com/office/drawing/2014/main" xmlns="" id="{B6A1EC8A-C981-A249-AD7C-1C0079C4AE4A}"/>
              </a:ext>
            </a:extLst>
          </p:cNvPr>
          <p:cNvSpPr>
            <a:spLocks noGrp="1"/>
          </p:cNvSpPr>
          <p:nvPr>
            <p:ph type="title"/>
          </p:nvPr>
        </p:nvSpPr>
        <p:spPr>
          <a:xfrm>
            <a:off x="594360" y="339117"/>
            <a:ext cx="11003280" cy="1619890"/>
          </a:xfrm>
        </p:spPr>
        <p:txBody>
          <a:bodyPr anchor="ctr">
            <a:normAutofit/>
          </a:bodyPr>
          <a:lstStyle/>
          <a:p>
            <a:r>
              <a:rPr lang="en-US" b="1" dirty="0">
                <a:solidFill>
                  <a:schemeClr val="accent1"/>
                </a:solidFill>
                <a:latin typeface="Helvetica" pitchFamily="2" charset="0"/>
              </a:rPr>
              <a:t>Ambiguous Stereotyping </a:t>
            </a:r>
          </a:p>
        </p:txBody>
      </p:sp>
      <p:sp>
        <p:nvSpPr>
          <p:cNvPr id="5" name="Content Placeholder 4">
            <a:extLst>
              <a:ext uri="{FF2B5EF4-FFF2-40B4-BE49-F238E27FC236}">
                <a16:creationId xmlns:a16="http://schemas.microsoft.com/office/drawing/2014/main" xmlns="" id="{AA18CA92-28E9-B502-9571-FCB2EF9664EC}"/>
              </a:ext>
            </a:extLst>
          </p:cNvPr>
          <p:cNvSpPr>
            <a:spLocks noGrp="1"/>
          </p:cNvSpPr>
          <p:nvPr>
            <p:ph idx="1"/>
          </p:nvPr>
        </p:nvSpPr>
        <p:spPr>
          <a:xfrm>
            <a:off x="838200" y="1825625"/>
            <a:ext cx="10515600" cy="640484"/>
          </a:xfrm>
        </p:spPr>
        <p:txBody>
          <a:bodyPr/>
          <a:lstStyle/>
          <a:p>
            <a:r>
              <a:rPr lang="en-US" b="1" dirty="0"/>
              <a:t>ultimate attribution error </a:t>
            </a:r>
          </a:p>
        </p:txBody>
      </p:sp>
      <p:pic>
        <p:nvPicPr>
          <p:cNvPr id="4" name="Picture 3">
            <a:extLst>
              <a:ext uri="{FF2B5EF4-FFF2-40B4-BE49-F238E27FC236}">
                <a16:creationId xmlns:a16="http://schemas.microsoft.com/office/drawing/2014/main" xmlns="" id="{64A051B9-D243-0B09-F64F-77924D16F1B8}"/>
              </a:ext>
            </a:extLst>
          </p:cNvPr>
          <p:cNvPicPr>
            <a:picLocks noChangeAspect="1"/>
          </p:cNvPicPr>
          <p:nvPr/>
        </p:nvPicPr>
        <p:blipFill>
          <a:blip r:embed="rId3"/>
          <a:stretch>
            <a:fillRect/>
          </a:stretch>
        </p:blipFill>
        <p:spPr>
          <a:xfrm>
            <a:off x="488446" y="2466109"/>
            <a:ext cx="6604591" cy="3563516"/>
          </a:xfrm>
          <a:prstGeom prst="rect">
            <a:avLst/>
          </a:prstGeom>
        </p:spPr>
      </p:pic>
    </p:spTree>
    <p:extLst>
      <p:ext uri="{BB962C8B-B14F-4D97-AF65-F5344CB8AC3E}">
        <p14:creationId xmlns:p14="http://schemas.microsoft.com/office/powerpoint/2010/main" val="19972866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CF71F09F-EE10-C79F-5252-83249A878938}"/>
              </a:ext>
            </a:extLst>
          </p:cNvPr>
          <p:cNvPicPr>
            <a:picLocks noChangeAspect="1"/>
          </p:cNvPicPr>
          <p:nvPr/>
        </p:nvPicPr>
        <p:blipFill>
          <a:blip r:embed="rId2"/>
          <a:stretch>
            <a:fillRect/>
          </a:stretch>
        </p:blipFill>
        <p:spPr>
          <a:xfrm>
            <a:off x="4781794" y="1162626"/>
            <a:ext cx="7410206" cy="5695374"/>
          </a:xfrm>
          <a:prstGeom prst="rect">
            <a:avLst/>
          </a:prstGeom>
        </p:spPr>
      </p:pic>
      <p:sp>
        <p:nvSpPr>
          <p:cNvPr id="2" name="标题 1">
            <a:extLst>
              <a:ext uri="{FF2B5EF4-FFF2-40B4-BE49-F238E27FC236}">
                <a16:creationId xmlns:a16="http://schemas.microsoft.com/office/drawing/2014/main" xmlns="" id="{B6A1EC8A-C981-A249-AD7C-1C0079C4AE4A}"/>
              </a:ext>
            </a:extLst>
          </p:cNvPr>
          <p:cNvSpPr>
            <a:spLocks noGrp="1"/>
          </p:cNvSpPr>
          <p:nvPr>
            <p:ph type="title"/>
          </p:nvPr>
        </p:nvSpPr>
        <p:spPr>
          <a:xfrm>
            <a:off x="594360" y="339117"/>
            <a:ext cx="11003280" cy="1619890"/>
          </a:xfrm>
        </p:spPr>
        <p:txBody>
          <a:bodyPr anchor="ctr">
            <a:normAutofit/>
          </a:bodyPr>
          <a:lstStyle/>
          <a:p>
            <a:r>
              <a:rPr lang="en-US" b="1" dirty="0">
                <a:solidFill>
                  <a:schemeClr val="accent1"/>
                </a:solidFill>
                <a:latin typeface="Helvetica" pitchFamily="2" charset="0"/>
              </a:rPr>
              <a:t>Ambivalent Stereotyping </a:t>
            </a:r>
          </a:p>
        </p:txBody>
      </p:sp>
      <p:sp>
        <p:nvSpPr>
          <p:cNvPr id="6" name="Content Placeholder 5">
            <a:extLst>
              <a:ext uri="{FF2B5EF4-FFF2-40B4-BE49-F238E27FC236}">
                <a16:creationId xmlns:a16="http://schemas.microsoft.com/office/drawing/2014/main" xmlns="" id="{2428711D-E4F9-AF4E-8A07-CA1A915DD78B}"/>
              </a:ext>
            </a:extLst>
          </p:cNvPr>
          <p:cNvSpPr>
            <a:spLocks noGrp="1"/>
          </p:cNvSpPr>
          <p:nvPr>
            <p:ph idx="1"/>
          </p:nvPr>
        </p:nvSpPr>
        <p:spPr/>
        <p:txBody>
          <a:bodyPr/>
          <a:lstStyle/>
          <a:p>
            <a:r>
              <a:rPr lang="en-US" altLang="zh-CN" b="1" dirty="0">
                <a:latin typeface="Helvetica" pitchFamily="2" charset="0"/>
              </a:rPr>
              <a:t>p</a:t>
            </a:r>
            <a:r>
              <a:rPr lang="en-US" b="1" dirty="0">
                <a:latin typeface="Helvetica" pitchFamily="2" charset="0"/>
              </a:rPr>
              <a:t>e</a:t>
            </a:r>
            <a:r>
              <a:rPr lang="en-US" altLang="zh-CN" b="1" dirty="0">
                <a:latin typeface="Helvetica" pitchFamily="2" charset="0"/>
              </a:rPr>
              <a:t>r</a:t>
            </a:r>
            <a:r>
              <a:rPr lang="en-US" b="1" dirty="0">
                <a:latin typeface="Helvetica" pitchFamily="2" charset="0"/>
              </a:rPr>
              <a:t>ceived mixed stereotypes </a:t>
            </a:r>
          </a:p>
          <a:p>
            <a:r>
              <a:rPr lang="en-US" b="1" dirty="0">
                <a:latin typeface="Helvetica" pitchFamily="2" charset="0"/>
              </a:rPr>
              <a:t>stereotype content model (SCM) </a:t>
            </a:r>
          </a:p>
          <a:p>
            <a:endParaRPr lang="en-US" b="1" dirty="0">
              <a:latin typeface="Helvetica" pitchFamily="2" charset="0"/>
            </a:endParaRPr>
          </a:p>
        </p:txBody>
      </p:sp>
    </p:spTree>
    <p:extLst>
      <p:ext uri="{BB962C8B-B14F-4D97-AF65-F5344CB8AC3E}">
        <p14:creationId xmlns:p14="http://schemas.microsoft.com/office/powerpoint/2010/main" val="1058496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6A1EC8A-C981-A249-AD7C-1C0079C4AE4A}"/>
              </a:ext>
            </a:extLst>
          </p:cNvPr>
          <p:cNvSpPr>
            <a:spLocks noGrp="1"/>
          </p:cNvSpPr>
          <p:nvPr>
            <p:ph type="title"/>
          </p:nvPr>
        </p:nvSpPr>
        <p:spPr>
          <a:xfrm>
            <a:off x="594360" y="339117"/>
            <a:ext cx="11003280" cy="1619890"/>
          </a:xfrm>
        </p:spPr>
        <p:txBody>
          <a:bodyPr anchor="ctr">
            <a:normAutofit/>
          </a:bodyPr>
          <a:lstStyle/>
          <a:p>
            <a:r>
              <a:rPr lang="en-US" b="1" dirty="0">
                <a:solidFill>
                  <a:schemeClr val="accent1"/>
                </a:solidFill>
                <a:latin typeface="Helvetica" pitchFamily="2" charset="0"/>
              </a:rPr>
              <a:t>Attributional Ambiguity </a:t>
            </a:r>
          </a:p>
        </p:txBody>
      </p:sp>
      <p:sp>
        <p:nvSpPr>
          <p:cNvPr id="6" name="Content Placeholder 5">
            <a:extLst>
              <a:ext uri="{FF2B5EF4-FFF2-40B4-BE49-F238E27FC236}">
                <a16:creationId xmlns:a16="http://schemas.microsoft.com/office/drawing/2014/main" xmlns="" id="{2428711D-E4F9-AF4E-8A07-CA1A915DD78B}"/>
              </a:ext>
            </a:extLst>
          </p:cNvPr>
          <p:cNvSpPr>
            <a:spLocks noGrp="1"/>
          </p:cNvSpPr>
          <p:nvPr>
            <p:ph idx="1"/>
          </p:nvPr>
        </p:nvSpPr>
        <p:spPr/>
        <p:txBody>
          <a:bodyPr/>
          <a:lstStyle/>
          <a:p>
            <a:r>
              <a:rPr lang="en-US" dirty="0">
                <a:latin typeface="Helvetica" pitchFamily="2" charset="0"/>
              </a:rPr>
              <a:t>As with all negative events, experiences of bias make people appraise the threat and subsequently cope. When intergroup interactions go badly, targets sometimes cope by blaming prejudice instead of their own behavior, thereby protecting their self-esteem (Major, Quinton, &amp; McCoy, 2002) </a:t>
            </a:r>
          </a:p>
          <a:p>
            <a:endParaRPr lang="en-US" dirty="0">
              <a:latin typeface="Helvetica" pitchFamily="2" charset="0"/>
            </a:endParaRPr>
          </a:p>
          <a:p>
            <a:r>
              <a:rPr lang="en-US" dirty="0">
                <a:latin typeface="Helvetica" pitchFamily="2" charset="0"/>
              </a:rPr>
              <a:t>Targets are, however, reluctant to attribute negative outcomes to prejudice because of the social as well as personal costs </a:t>
            </a:r>
          </a:p>
          <a:p>
            <a:endParaRPr lang="en-US" dirty="0">
              <a:latin typeface="Helvetica" pitchFamily="2" charset="0"/>
            </a:endParaRPr>
          </a:p>
        </p:txBody>
      </p:sp>
    </p:spTree>
    <p:extLst>
      <p:ext uri="{BB962C8B-B14F-4D97-AF65-F5344CB8AC3E}">
        <p14:creationId xmlns:p14="http://schemas.microsoft.com/office/powerpoint/2010/main" val="32063562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6A1EC8A-C981-A249-AD7C-1C0079C4AE4A}"/>
              </a:ext>
            </a:extLst>
          </p:cNvPr>
          <p:cNvSpPr>
            <a:spLocks noGrp="1"/>
          </p:cNvSpPr>
          <p:nvPr>
            <p:ph type="title"/>
          </p:nvPr>
        </p:nvSpPr>
        <p:spPr>
          <a:xfrm>
            <a:off x="594360" y="339117"/>
            <a:ext cx="11003280" cy="1619890"/>
          </a:xfrm>
        </p:spPr>
        <p:txBody>
          <a:bodyPr anchor="ctr">
            <a:normAutofit/>
          </a:bodyPr>
          <a:lstStyle/>
          <a:p>
            <a:r>
              <a:rPr lang="en-US" b="1" dirty="0">
                <a:solidFill>
                  <a:schemeClr val="accent1"/>
                </a:solidFill>
                <a:latin typeface="Helvetica" pitchFamily="2" charset="0"/>
              </a:rPr>
              <a:t>Stereotype Threat </a:t>
            </a:r>
          </a:p>
        </p:txBody>
      </p:sp>
      <p:pic>
        <p:nvPicPr>
          <p:cNvPr id="7" name="Picture 6">
            <a:extLst>
              <a:ext uri="{FF2B5EF4-FFF2-40B4-BE49-F238E27FC236}">
                <a16:creationId xmlns:a16="http://schemas.microsoft.com/office/drawing/2014/main" xmlns="" id="{B717CEF7-7B9B-06B7-6E26-FAA2B7093E42}"/>
              </a:ext>
            </a:extLst>
          </p:cNvPr>
          <p:cNvPicPr>
            <a:picLocks noChangeAspect="1"/>
          </p:cNvPicPr>
          <p:nvPr/>
        </p:nvPicPr>
        <p:blipFill>
          <a:blip r:embed="rId2"/>
          <a:stretch>
            <a:fillRect/>
          </a:stretch>
        </p:blipFill>
        <p:spPr>
          <a:xfrm>
            <a:off x="939800" y="1934183"/>
            <a:ext cx="10414000" cy="4584700"/>
          </a:xfrm>
          <a:prstGeom prst="rect">
            <a:avLst/>
          </a:prstGeom>
        </p:spPr>
      </p:pic>
    </p:spTree>
    <p:extLst>
      <p:ext uri="{BB962C8B-B14F-4D97-AF65-F5344CB8AC3E}">
        <p14:creationId xmlns:p14="http://schemas.microsoft.com/office/powerpoint/2010/main" val="26346893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6A1EC8A-C981-A249-AD7C-1C0079C4AE4A}"/>
              </a:ext>
            </a:extLst>
          </p:cNvPr>
          <p:cNvSpPr>
            <a:spLocks noGrp="1"/>
          </p:cNvSpPr>
          <p:nvPr>
            <p:ph type="title"/>
          </p:nvPr>
        </p:nvSpPr>
        <p:spPr>
          <a:xfrm>
            <a:off x="594360" y="339117"/>
            <a:ext cx="11003280" cy="1619890"/>
          </a:xfrm>
        </p:spPr>
        <p:txBody>
          <a:bodyPr anchor="ctr">
            <a:normAutofit/>
          </a:bodyPr>
          <a:lstStyle/>
          <a:p>
            <a:r>
              <a:rPr lang="en-US" b="1" dirty="0">
                <a:solidFill>
                  <a:schemeClr val="accent1"/>
                </a:solidFill>
                <a:latin typeface="Helvetica" pitchFamily="2" charset="0"/>
              </a:rPr>
              <a:t>Minority Identity and Well-Being </a:t>
            </a:r>
          </a:p>
        </p:txBody>
      </p:sp>
      <p:sp>
        <p:nvSpPr>
          <p:cNvPr id="6" name="Content Placeholder 5">
            <a:extLst>
              <a:ext uri="{FF2B5EF4-FFF2-40B4-BE49-F238E27FC236}">
                <a16:creationId xmlns:a16="http://schemas.microsoft.com/office/drawing/2014/main" xmlns="" id="{2428711D-E4F9-AF4E-8A07-CA1A915DD78B}"/>
              </a:ext>
            </a:extLst>
          </p:cNvPr>
          <p:cNvSpPr>
            <a:spLocks noGrp="1"/>
          </p:cNvSpPr>
          <p:nvPr>
            <p:ph idx="1"/>
          </p:nvPr>
        </p:nvSpPr>
        <p:spPr/>
        <p:txBody>
          <a:bodyPr/>
          <a:lstStyle/>
          <a:p>
            <a:r>
              <a:rPr lang="en-US" i="1" dirty="0">
                <a:latin typeface="Times" pitchFamily="2" charset="0"/>
              </a:rPr>
              <a:t>Well-being is closely tied to private aspects of collective self-esteem (Crocker &amp; </a:t>
            </a:r>
            <a:r>
              <a:rPr lang="en-US" i="1" dirty="0" err="1">
                <a:latin typeface="Times" pitchFamily="2" charset="0"/>
              </a:rPr>
              <a:t>Luhtanen</a:t>
            </a:r>
            <a:r>
              <a:rPr lang="en-US" i="1" dirty="0">
                <a:latin typeface="Times" pitchFamily="2" charset="0"/>
              </a:rPr>
              <a:t>, 1990)</a:t>
            </a:r>
          </a:p>
          <a:p>
            <a:endParaRPr lang="en-US" i="1" dirty="0">
              <a:latin typeface="Times" pitchFamily="2" charset="0"/>
            </a:endParaRPr>
          </a:p>
          <a:p>
            <a:r>
              <a:rPr lang="en-US" i="1" dirty="0">
                <a:latin typeface="Times" pitchFamily="2" charset="0"/>
              </a:rPr>
              <a:t>In various identity domains, private regard for one’s identity seems more adaptive than relying on public regard </a:t>
            </a:r>
          </a:p>
          <a:p>
            <a:endParaRPr lang="en-US" i="1" dirty="0">
              <a:latin typeface="Times" pitchFamily="2" charset="0"/>
            </a:endParaRPr>
          </a:p>
          <a:p>
            <a:r>
              <a:rPr lang="en-US" i="1" dirty="0">
                <a:latin typeface="Times" pitchFamily="2" charset="0"/>
              </a:rPr>
              <a:t>Identity also shapes perceived discrimination. </a:t>
            </a:r>
          </a:p>
          <a:p>
            <a:endParaRPr lang="en-US" i="1" dirty="0">
              <a:latin typeface="Times" pitchFamily="2" charset="0"/>
            </a:endParaRPr>
          </a:p>
          <a:p>
            <a:endParaRPr lang="en-US" b="1" dirty="0">
              <a:latin typeface="Helvetica" pitchFamily="2" charset="0"/>
            </a:endParaRPr>
          </a:p>
        </p:txBody>
      </p:sp>
    </p:spTree>
    <p:extLst>
      <p:ext uri="{BB962C8B-B14F-4D97-AF65-F5344CB8AC3E}">
        <p14:creationId xmlns:p14="http://schemas.microsoft.com/office/powerpoint/2010/main" val="27904972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6A1EC8A-C981-A249-AD7C-1C0079C4AE4A}"/>
              </a:ext>
            </a:extLst>
          </p:cNvPr>
          <p:cNvSpPr>
            <a:spLocks noGrp="1"/>
          </p:cNvSpPr>
          <p:nvPr>
            <p:ph type="title"/>
          </p:nvPr>
        </p:nvSpPr>
        <p:spPr>
          <a:xfrm>
            <a:off x="594360" y="339117"/>
            <a:ext cx="11003280" cy="1619890"/>
          </a:xfrm>
        </p:spPr>
        <p:txBody>
          <a:bodyPr anchor="ctr">
            <a:normAutofit/>
          </a:bodyPr>
          <a:lstStyle/>
          <a:p>
            <a:r>
              <a:rPr lang="en-US" b="1" dirty="0">
                <a:solidFill>
                  <a:schemeClr val="accent1"/>
                </a:solidFill>
                <a:latin typeface="Helvetica" pitchFamily="2" charset="0"/>
              </a:rPr>
              <a:t>Majority Concerns </a:t>
            </a:r>
          </a:p>
        </p:txBody>
      </p:sp>
      <p:sp>
        <p:nvSpPr>
          <p:cNvPr id="6" name="Content Placeholder 5">
            <a:extLst>
              <a:ext uri="{FF2B5EF4-FFF2-40B4-BE49-F238E27FC236}">
                <a16:creationId xmlns:a16="http://schemas.microsoft.com/office/drawing/2014/main" xmlns="" id="{2428711D-E4F9-AF4E-8A07-CA1A915DD78B}"/>
              </a:ext>
            </a:extLst>
          </p:cNvPr>
          <p:cNvSpPr>
            <a:spLocks noGrp="1"/>
          </p:cNvSpPr>
          <p:nvPr>
            <p:ph idx="1"/>
          </p:nvPr>
        </p:nvSpPr>
        <p:spPr>
          <a:xfrm>
            <a:off x="838200" y="2205989"/>
            <a:ext cx="10515600" cy="3970973"/>
          </a:xfrm>
        </p:spPr>
        <p:txBody>
          <a:bodyPr>
            <a:normAutofit/>
          </a:bodyPr>
          <a:lstStyle/>
          <a:p>
            <a:r>
              <a:rPr lang="en-US" dirty="0">
                <a:latin typeface="Times" pitchFamily="2" charset="0"/>
              </a:rPr>
              <a:t>Concerns with the other person’s stereotypes of self (called </a:t>
            </a:r>
            <a:r>
              <a:rPr lang="en-US" b="1" dirty="0">
                <a:latin typeface="Times" pitchFamily="2" charset="0"/>
              </a:rPr>
              <a:t>meta-stereotypes</a:t>
            </a:r>
            <a:r>
              <a:rPr lang="en-US" dirty="0">
                <a:latin typeface="Times" pitchFamily="2" charset="0"/>
              </a:rPr>
              <a:t>) cause majority members to focus on themselves and how they are viewed (</a:t>
            </a:r>
            <a:r>
              <a:rPr lang="en-US" dirty="0" err="1">
                <a:latin typeface="Times" pitchFamily="2" charset="0"/>
              </a:rPr>
              <a:t>Vorauer</a:t>
            </a:r>
            <a:r>
              <a:rPr lang="en-US" dirty="0">
                <a:latin typeface="Times" pitchFamily="2" charset="0"/>
              </a:rPr>
              <a:t>, Hunter, Main, &amp; Roy, 2000). This public self-consciousness, as noted, depletes majority group members’ executive function during and after the interaction </a:t>
            </a:r>
          </a:p>
        </p:txBody>
      </p:sp>
    </p:spTree>
    <p:extLst>
      <p:ext uri="{BB962C8B-B14F-4D97-AF65-F5344CB8AC3E}">
        <p14:creationId xmlns:p14="http://schemas.microsoft.com/office/powerpoint/2010/main" val="25103046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E5B1D731-B76E-2A5A-4C1D-BED055177245}"/>
              </a:ext>
            </a:extLst>
          </p:cNvPr>
          <p:cNvSpPr/>
          <p:nvPr/>
        </p:nvSpPr>
        <p:spPr>
          <a:xfrm>
            <a:off x="900544" y="173108"/>
            <a:ext cx="10875819" cy="6096284"/>
          </a:xfrm>
          <a:prstGeom prst="rect">
            <a:avLst/>
          </a:prstGeom>
        </p:spPr>
        <p:txBody>
          <a:bodyPr wrap="square">
            <a:spAutoFit/>
          </a:bodyPr>
          <a:lstStyle/>
          <a:p>
            <a:pPr algn="ctr">
              <a:lnSpc>
                <a:spcPct val="150000"/>
              </a:lnSpc>
            </a:pPr>
            <a:r>
              <a:rPr lang="en-US" sz="2800" b="1" dirty="0">
                <a:solidFill>
                  <a:srgbClr val="0070C0"/>
                </a:solidFill>
                <a:latin typeface="TimesNewRomanPS"/>
              </a:rPr>
              <a:t>Further Reading </a:t>
            </a:r>
          </a:p>
          <a:p>
            <a:pPr algn="ctr">
              <a:lnSpc>
                <a:spcPct val="150000"/>
              </a:lnSpc>
            </a:pPr>
            <a:endParaRPr lang="en-US" dirty="0"/>
          </a:p>
          <a:p>
            <a:pPr>
              <a:lnSpc>
                <a:spcPct val="150000"/>
              </a:lnSpc>
            </a:pPr>
            <a:r>
              <a:rPr lang="en-US" dirty="0" err="1">
                <a:latin typeface="TimesNewRomanPSMT"/>
              </a:rPr>
              <a:t>Bodenhausen</a:t>
            </a:r>
            <a:r>
              <a:rPr lang="en-US" dirty="0">
                <a:latin typeface="TimesNewRomanPSMT"/>
              </a:rPr>
              <a:t>, G. V., Kang, S. K., &amp; Peery, D. (2012). Social categorization and the perception of social groups. In S. T. Fiske &amp; C. N. Macrae (Eds.), </a:t>
            </a:r>
            <a:r>
              <a:rPr lang="en-US" i="1" dirty="0">
                <a:latin typeface="TimesNewRomanPS"/>
              </a:rPr>
              <a:t>Sage handbook of social cognition </a:t>
            </a:r>
            <a:r>
              <a:rPr lang="en-US" dirty="0">
                <a:latin typeface="TimesNewRomanPSMT"/>
              </a:rPr>
              <a:t>(pp. 311–329). Thousand Oaks, CA: Sage. </a:t>
            </a:r>
            <a:endParaRPr lang="en-US" dirty="0"/>
          </a:p>
          <a:p>
            <a:pPr>
              <a:lnSpc>
                <a:spcPct val="150000"/>
              </a:lnSpc>
            </a:pPr>
            <a:r>
              <a:rPr lang="en-US" dirty="0">
                <a:latin typeface="TimesNewRomanPSMT"/>
              </a:rPr>
              <a:t>Dovidio, J. F., &amp; Gaertner, S. L. (2010). Intergroup bias. In S. T. Fiske, D. T. Gilbert, &amp; G. </a:t>
            </a:r>
            <a:r>
              <a:rPr lang="en-US" dirty="0" err="1">
                <a:latin typeface="TimesNewRomanPSMT"/>
              </a:rPr>
              <a:t>Lindzey</a:t>
            </a:r>
            <a:r>
              <a:rPr lang="en-US" dirty="0">
                <a:latin typeface="TimesNewRomanPSMT"/>
              </a:rPr>
              <a:t> (Eds.), </a:t>
            </a:r>
            <a:r>
              <a:rPr lang="en-US" i="1" dirty="0">
                <a:latin typeface="TimesNewRomanPS"/>
              </a:rPr>
              <a:t>Handbook of social psychology </a:t>
            </a:r>
            <a:r>
              <a:rPr lang="en-US" dirty="0">
                <a:latin typeface="TimesNewRomanPSMT"/>
              </a:rPr>
              <a:t>(5th ed., Vol. 2, pp. 1084–1121). Hoboken, NJ: Wiley. </a:t>
            </a:r>
            <a:endParaRPr lang="en-US" dirty="0"/>
          </a:p>
          <a:p>
            <a:pPr>
              <a:lnSpc>
                <a:spcPct val="150000"/>
              </a:lnSpc>
            </a:pPr>
            <a:r>
              <a:rPr lang="en-US" dirty="0" err="1">
                <a:latin typeface="TimesNewRomanPSMT"/>
              </a:rPr>
              <a:t>Hewstone</a:t>
            </a:r>
            <a:r>
              <a:rPr lang="en-US" dirty="0">
                <a:latin typeface="TimesNewRomanPSMT"/>
              </a:rPr>
              <a:t>, M., Rubin, M., &amp; Willis, H. (2002). Intergroup bias. </a:t>
            </a:r>
            <a:r>
              <a:rPr lang="en-US" i="1" dirty="0">
                <a:latin typeface="TimesNewRomanPS"/>
              </a:rPr>
              <a:t>Annual Review of Psychology, 53</a:t>
            </a:r>
            <a:r>
              <a:rPr lang="en-US" dirty="0">
                <a:latin typeface="TimesNewRomanPSMT"/>
              </a:rPr>
              <a:t>, 575–604. </a:t>
            </a:r>
            <a:endParaRPr lang="en-US" dirty="0"/>
          </a:p>
          <a:p>
            <a:pPr>
              <a:lnSpc>
                <a:spcPct val="150000"/>
              </a:lnSpc>
            </a:pPr>
            <a:r>
              <a:rPr lang="en-US" dirty="0">
                <a:latin typeface="TimesNewRomanPSMT"/>
              </a:rPr>
              <a:t>Kay, A. C., &amp; </a:t>
            </a:r>
            <a:r>
              <a:rPr lang="en-US" dirty="0" err="1">
                <a:latin typeface="TimesNewRomanPSMT"/>
              </a:rPr>
              <a:t>Eibach</a:t>
            </a:r>
            <a:r>
              <a:rPr lang="en-US" dirty="0">
                <a:latin typeface="TimesNewRomanPSMT"/>
              </a:rPr>
              <a:t>, R. P. (2012). Ideological processes. In S. T. Fiske &amp; C. N. Macrae (Eds.), </a:t>
            </a:r>
            <a:r>
              <a:rPr lang="en-US" i="1" dirty="0">
                <a:latin typeface="TimesNewRomanPS"/>
              </a:rPr>
              <a:t>Sage handbook of social cognition </a:t>
            </a:r>
            <a:r>
              <a:rPr lang="en-US" dirty="0">
                <a:latin typeface="TimesNewRomanPSMT"/>
              </a:rPr>
              <a:t>(pp. 495–515). Thousand Oaks, CA: Sage. </a:t>
            </a:r>
            <a:endParaRPr lang="en-US" dirty="0"/>
          </a:p>
          <a:p>
            <a:pPr>
              <a:lnSpc>
                <a:spcPct val="150000"/>
              </a:lnSpc>
            </a:pPr>
            <a:r>
              <a:rPr lang="en-US" dirty="0" err="1">
                <a:latin typeface="TimesNewRomanPSMT"/>
              </a:rPr>
              <a:t>Nosek</a:t>
            </a:r>
            <a:r>
              <a:rPr lang="en-US" dirty="0">
                <a:latin typeface="TimesNewRomanPSMT"/>
              </a:rPr>
              <a:t>, B. A., Hawkins, C. B., &amp; Frazier, R. S. (2012). Implicit social cognition. In S. T. Fiske &amp; C. N. Macrae (Eds.), </a:t>
            </a:r>
            <a:r>
              <a:rPr lang="en-US" i="1" dirty="0">
                <a:latin typeface="TimesNewRomanPS"/>
              </a:rPr>
              <a:t>Sage handbook of social cognition </a:t>
            </a:r>
            <a:r>
              <a:rPr lang="en-US" dirty="0">
                <a:latin typeface="TimesNewRomanPSMT"/>
              </a:rPr>
              <a:t>(pp. 31–53). Thousand Oaks, CA: Sage. </a:t>
            </a:r>
            <a:endParaRPr lang="en-US" dirty="0"/>
          </a:p>
          <a:p>
            <a:pPr>
              <a:lnSpc>
                <a:spcPct val="150000"/>
              </a:lnSpc>
            </a:pPr>
            <a:r>
              <a:rPr lang="en-US" dirty="0" err="1">
                <a:latin typeface="TimesNewRomanPSMT"/>
              </a:rPr>
              <a:t>Yzerbyt</a:t>
            </a:r>
            <a:r>
              <a:rPr lang="en-US" dirty="0">
                <a:latin typeface="TimesNewRomanPSMT"/>
              </a:rPr>
              <a:t>, V., &amp; </a:t>
            </a:r>
            <a:r>
              <a:rPr lang="en-US" dirty="0" err="1">
                <a:latin typeface="TimesNewRomanPSMT"/>
              </a:rPr>
              <a:t>Demoulin</a:t>
            </a:r>
            <a:r>
              <a:rPr lang="en-US" dirty="0">
                <a:latin typeface="TimesNewRomanPSMT"/>
              </a:rPr>
              <a:t>, S. (2010). Intergroup relations. In S. T. Fiske, D. T. Gilbert, &amp; G. </a:t>
            </a:r>
            <a:r>
              <a:rPr lang="en-US" dirty="0" err="1">
                <a:latin typeface="TimesNewRomanPSMT"/>
              </a:rPr>
              <a:t>Lindzey</a:t>
            </a:r>
            <a:r>
              <a:rPr lang="en-US" dirty="0">
                <a:latin typeface="TimesNewRomanPSMT"/>
              </a:rPr>
              <a:t> (Eds.), </a:t>
            </a:r>
            <a:r>
              <a:rPr lang="en-US" i="1" dirty="0">
                <a:latin typeface="TimesNewRomanPS"/>
              </a:rPr>
              <a:t>Handbook of social psychology </a:t>
            </a:r>
            <a:r>
              <a:rPr lang="en-US" dirty="0">
                <a:latin typeface="TimesNewRomanPSMT"/>
              </a:rPr>
              <a:t>(5th ed., Vol. 2, pp. 1024–1083). Hoboken, NJ: Wiley. </a:t>
            </a:r>
            <a:endParaRPr lang="en-US" dirty="0"/>
          </a:p>
          <a:p>
            <a:pPr>
              <a:lnSpc>
                <a:spcPct val="150000"/>
              </a:lnSpc>
            </a:pPr>
            <a:r>
              <a:rPr lang="en-US" dirty="0">
                <a:latin typeface="TimesNewRomanPSMT"/>
              </a:rPr>
              <a:t>552 </a:t>
            </a:r>
            <a:endParaRPr lang="en-US" dirty="0"/>
          </a:p>
        </p:txBody>
      </p:sp>
    </p:spTree>
    <p:extLst>
      <p:ext uri="{BB962C8B-B14F-4D97-AF65-F5344CB8AC3E}">
        <p14:creationId xmlns:p14="http://schemas.microsoft.com/office/powerpoint/2010/main" val="2177098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AD0721-0578-8146-B72F-8C10BF3F1925}"/>
              </a:ext>
            </a:extLst>
          </p:cNvPr>
          <p:cNvSpPr>
            <a:spLocks noGrp="1"/>
          </p:cNvSpPr>
          <p:nvPr>
            <p:ph type="title"/>
          </p:nvPr>
        </p:nvSpPr>
        <p:spPr/>
        <p:txBody>
          <a:bodyPr/>
          <a:lstStyle/>
          <a:p>
            <a:endParaRPr lang="x-none"/>
          </a:p>
        </p:txBody>
      </p:sp>
      <p:sp>
        <p:nvSpPr>
          <p:cNvPr id="3" name="Content Placeholder 2">
            <a:extLst>
              <a:ext uri="{FF2B5EF4-FFF2-40B4-BE49-F238E27FC236}">
                <a16:creationId xmlns:a16="http://schemas.microsoft.com/office/drawing/2014/main" xmlns="" id="{EE90972A-B3DE-D94B-8C46-10E342C0F363}"/>
              </a:ext>
            </a:extLst>
          </p:cNvPr>
          <p:cNvSpPr>
            <a:spLocks noGrp="1"/>
          </p:cNvSpPr>
          <p:nvPr>
            <p:ph idx="1"/>
          </p:nvPr>
        </p:nvSpPr>
        <p:spPr/>
        <p:txBody>
          <a:bodyPr/>
          <a:lstStyle/>
          <a:p>
            <a:endParaRPr lang="x-none"/>
          </a:p>
        </p:txBody>
      </p:sp>
      <p:pic>
        <p:nvPicPr>
          <p:cNvPr id="5" name="Picture 4">
            <a:extLst>
              <a:ext uri="{FF2B5EF4-FFF2-40B4-BE49-F238E27FC236}">
                <a16:creationId xmlns:a16="http://schemas.microsoft.com/office/drawing/2014/main" xmlns="" id="{2211DF0C-8145-A97D-99EC-FEA3C1CC7FBE}"/>
              </a:ext>
            </a:extLst>
          </p:cNvPr>
          <p:cNvPicPr>
            <a:picLocks noChangeAspect="1"/>
          </p:cNvPicPr>
          <p:nvPr/>
        </p:nvPicPr>
        <p:blipFill>
          <a:blip r:embed="rId2"/>
          <a:stretch>
            <a:fillRect/>
          </a:stretch>
        </p:blipFill>
        <p:spPr>
          <a:xfrm>
            <a:off x="1574800" y="1825625"/>
            <a:ext cx="9779000" cy="3898900"/>
          </a:xfrm>
          <a:prstGeom prst="rect">
            <a:avLst/>
          </a:prstGeom>
        </p:spPr>
      </p:pic>
    </p:spTree>
    <p:extLst>
      <p:ext uri="{BB962C8B-B14F-4D97-AF65-F5344CB8AC3E}">
        <p14:creationId xmlns:p14="http://schemas.microsoft.com/office/powerpoint/2010/main" val="1772516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xmlns="" id="{BAAD623F-EE29-A8F2-9351-233013284DAD}"/>
              </a:ext>
            </a:extLst>
          </p:cNvPr>
          <p:cNvSpPr>
            <a:spLocks noGrp="1"/>
          </p:cNvSpPr>
          <p:nvPr>
            <p:ph idx="1"/>
          </p:nvPr>
        </p:nvSpPr>
        <p:spPr>
          <a:xfrm>
            <a:off x="1157177" y="233914"/>
            <a:ext cx="10515600" cy="1796349"/>
          </a:xfrm>
        </p:spPr>
        <p:txBody>
          <a:bodyPr/>
          <a:lstStyle/>
          <a:p>
            <a:r>
              <a:rPr lang="en-US" b="1" dirty="0">
                <a:latin typeface="Helvetica" pitchFamily="2" charset="0"/>
              </a:rPr>
              <a:t>Blatant Stereotypes are Explicit and Deliberate but Rare </a:t>
            </a:r>
            <a:endParaRPr lang="en-US" dirty="0">
              <a:latin typeface="Helvetica" pitchFamily="2" charset="0"/>
            </a:endParaRPr>
          </a:p>
          <a:p>
            <a:endParaRPr lang="x-none" dirty="0">
              <a:latin typeface="Helvetica" pitchFamily="2" charset="0"/>
            </a:endParaRPr>
          </a:p>
        </p:txBody>
      </p:sp>
      <p:pic>
        <p:nvPicPr>
          <p:cNvPr id="8" name="Picture 7">
            <a:extLst>
              <a:ext uri="{FF2B5EF4-FFF2-40B4-BE49-F238E27FC236}">
                <a16:creationId xmlns:a16="http://schemas.microsoft.com/office/drawing/2014/main" xmlns="" id="{BA47B3DF-E8F8-9863-2E59-FE8CEF062100}"/>
              </a:ext>
            </a:extLst>
          </p:cNvPr>
          <p:cNvPicPr>
            <a:picLocks noChangeAspect="1"/>
          </p:cNvPicPr>
          <p:nvPr/>
        </p:nvPicPr>
        <p:blipFill>
          <a:blip r:embed="rId2"/>
          <a:stretch>
            <a:fillRect/>
          </a:stretch>
        </p:blipFill>
        <p:spPr>
          <a:xfrm>
            <a:off x="2785730" y="873704"/>
            <a:ext cx="7752383" cy="5984296"/>
          </a:xfrm>
          <a:prstGeom prst="rect">
            <a:avLst/>
          </a:prstGeom>
        </p:spPr>
      </p:pic>
    </p:spTree>
    <p:extLst>
      <p:ext uri="{BB962C8B-B14F-4D97-AF65-F5344CB8AC3E}">
        <p14:creationId xmlns:p14="http://schemas.microsoft.com/office/powerpoint/2010/main" val="2077605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7D67C2EE-AFA7-458A-8695-51B546F473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A5271697-90F1-4A23-8EF2-0179F2EAFA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9D800584-727A-48CF-8223-244AD9717CA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67" y="0"/>
            <a:ext cx="11585033" cy="3233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xmlns="" id="{41B93D3C-2D71-F140-952D-D3CD8B5956EF}"/>
              </a:ext>
            </a:extLst>
          </p:cNvPr>
          <p:cNvSpPr>
            <a:spLocks noGrp="1"/>
          </p:cNvSpPr>
          <p:nvPr>
            <p:ph type="title"/>
          </p:nvPr>
        </p:nvSpPr>
        <p:spPr>
          <a:xfrm>
            <a:off x="1166649" y="985044"/>
            <a:ext cx="10258732" cy="957827"/>
          </a:xfrm>
        </p:spPr>
        <p:txBody>
          <a:bodyPr anchor="b">
            <a:normAutofit fontScale="90000"/>
          </a:bodyPr>
          <a:lstStyle/>
          <a:p>
            <a:r>
              <a:rPr kumimoji="1" lang="en-US" altLang="zh-CN" sz="5400" dirty="0">
                <a:solidFill>
                  <a:schemeClr val="accent1"/>
                </a:solidFill>
                <a:latin typeface="Helvetica" pitchFamily="2" charset="0"/>
              </a:rPr>
              <a:t>Social Identity, Self-Categorization, and Other Identity Theories </a:t>
            </a:r>
          </a:p>
        </p:txBody>
      </p:sp>
      <p:grpSp>
        <p:nvGrpSpPr>
          <p:cNvPr id="14" name="Group 13">
            <a:extLst>
              <a:ext uri="{FF2B5EF4-FFF2-40B4-BE49-F238E27FC236}">
                <a16:creationId xmlns:a16="http://schemas.microsoft.com/office/drawing/2014/main" xmlns="" id="{1221A507-76C4-489F-9F32-ECC44C5DC4F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1188720" y="73152"/>
            <a:chExt cx="1178966" cy="232963"/>
          </a:xfrm>
        </p:grpSpPr>
        <p:sp>
          <p:nvSpPr>
            <p:cNvPr id="15" name="Rectangle 64">
              <a:extLst>
                <a:ext uri="{FF2B5EF4-FFF2-40B4-BE49-F238E27FC236}">
                  <a16:creationId xmlns:a16="http://schemas.microsoft.com/office/drawing/2014/main" xmlns="" id="{7DC847D7-5EB9-4FE0-B168-3DE1EB4EF37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6">
              <a:extLst>
                <a:ext uri="{FF2B5EF4-FFF2-40B4-BE49-F238E27FC236}">
                  <a16:creationId xmlns:a16="http://schemas.microsoft.com/office/drawing/2014/main" xmlns="" id="{F6F873C5-6B08-4AFE-A352-0A7CBBF4611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4">
              <a:extLst>
                <a:ext uri="{FF2B5EF4-FFF2-40B4-BE49-F238E27FC236}">
                  <a16:creationId xmlns:a16="http://schemas.microsoft.com/office/drawing/2014/main" xmlns="" id="{B0DB0814-1ED8-487C-B9C3-0A3D8FCF939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xmlns="" id="{F5F3852A-F720-4D40-A134-9973D3E1F0F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xmlns="" id="{1B5D5737-4218-40BA-8AF2-1AE5DECD3EC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xmlns="" id="{B935F463-D65C-49FE-A92B-41F5ECDA689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xmlns="" id="{F6CA73CF-0DFE-4798-BC6E-C387843B4D6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xmlns="" id="{98C7D6EA-A5D9-4522-AE62-F469FE68FF8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xmlns="" id="{B04050F1-B046-473B-B19A-E9E56235EBE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xmlns="" id="{975EDD96-1800-4F89-BFE1-9B91350FB6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xmlns="" id="{20884670-A662-4E05-AAE8-45BD005263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xmlns="" id="{3FF1EA1E-0B30-4AB3-9D10-CAFB149C880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xmlns="" id="{45623CE9-FC05-43E5-A0BF-7BD5F22B853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xmlns="" id="{E5FDD108-3711-4CC4-AA3A-62731494DED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xmlns="" id="{A17CDDB6-3812-4D05-B01E-102B32F6BFE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xmlns="" id="{D6726100-858D-44CA-B0A8-DC13EA7BFEF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xmlns="" id="{C299ED46-3E2E-408F-82A1-FB2A0A2B9C2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xmlns="" id="{772859DA-EE4D-4BF7-B000-0718B4A0F3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xmlns="" id="{666A5CAC-B220-49E0-A1BC-AD5F1682795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xmlns="" id="{6690C2E3-0443-48E4-8F94-E3D9113FFE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xmlns="" id="{D9F5512A-48E1-4C07-B75E-3CCC517B680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7460EF76-B41B-DCF5-557C-04258A02666F}"/>
              </a:ext>
            </a:extLst>
          </p:cNvPr>
          <p:cNvPicPr>
            <a:picLocks noChangeAspect="1"/>
          </p:cNvPicPr>
          <p:nvPr/>
        </p:nvPicPr>
        <p:blipFill>
          <a:blip r:embed="rId2"/>
          <a:stretch>
            <a:fillRect/>
          </a:stretch>
        </p:blipFill>
        <p:spPr>
          <a:xfrm>
            <a:off x="1340859" y="3371216"/>
            <a:ext cx="3225151" cy="1825403"/>
          </a:xfrm>
          <a:prstGeom prst="rect">
            <a:avLst/>
          </a:prstGeom>
        </p:spPr>
      </p:pic>
      <p:sp>
        <p:nvSpPr>
          <p:cNvPr id="4" name="Rectangle 3">
            <a:extLst>
              <a:ext uri="{FF2B5EF4-FFF2-40B4-BE49-F238E27FC236}">
                <a16:creationId xmlns:a16="http://schemas.microsoft.com/office/drawing/2014/main" xmlns="" id="{90F4849B-9079-37DE-881F-61E4B81E67CB}"/>
              </a:ext>
            </a:extLst>
          </p:cNvPr>
          <p:cNvSpPr/>
          <p:nvPr/>
        </p:nvSpPr>
        <p:spPr>
          <a:xfrm>
            <a:off x="1465815" y="5473311"/>
            <a:ext cx="3640548" cy="369332"/>
          </a:xfrm>
          <a:prstGeom prst="rect">
            <a:avLst/>
          </a:prstGeom>
        </p:spPr>
        <p:txBody>
          <a:bodyPr wrap="none">
            <a:spAutoFit/>
          </a:bodyPr>
          <a:lstStyle/>
          <a:p>
            <a:r>
              <a:rPr lang="en-US" dirty="0">
                <a:latin typeface="TimesNewRomanPSMT"/>
              </a:rPr>
              <a:t>(Tajfel, 1981; Tajfel &amp; Turner, 1979) </a:t>
            </a:r>
            <a:endParaRPr lang="en-US" dirty="0"/>
          </a:p>
        </p:txBody>
      </p:sp>
      <p:sp>
        <p:nvSpPr>
          <p:cNvPr id="5" name="Rectangle 4">
            <a:extLst>
              <a:ext uri="{FF2B5EF4-FFF2-40B4-BE49-F238E27FC236}">
                <a16:creationId xmlns:a16="http://schemas.microsoft.com/office/drawing/2014/main" xmlns="" id="{D80F266D-7FE9-0EDC-8267-0713C5D07698}"/>
              </a:ext>
            </a:extLst>
          </p:cNvPr>
          <p:cNvSpPr/>
          <p:nvPr/>
        </p:nvSpPr>
        <p:spPr>
          <a:xfrm>
            <a:off x="4961806" y="3318662"/>
            <a:ext cx="3572645" cy="461665"/>
          </a:xfrm>
          <a:prstGeom prst="rect">
            <a:avLst/>
          </a:prstGeom>
        </p:spPr>
        <p:txBody>
          <a:bodyPr wrap="none">
            <a:spAutoFit/>
          </a:bodyPr>
          <a:lstStyle/>
          <a:p>
            <a:r>
              <a:rPr lang="en-US" altLang="zh-CN" sz="2400" b="1" dirty="0">
                <a:latin typeface="TimesNewRomanPS"/>
              </a:rPr>
              <a:t>M</a:t>
            </a:r>
            <a:r>
              <a:rPr lang="en-US" sz="2400" b="1" dirty="0">
                <a:latin typeface="TimesNewRomanPS"/>
              </a:rPr>
              <a:t>inimal group paradigm </a:t>
            </a:r>
            <a:endParaRPr lang="en-US" sz="2400" dirty="0"/>
          </a:p>
        </p:txBody>
      </p:sp>
      <p:sp>
        <p:nvSpPr>
          <p:cNvPr id="6" name="Rectangle 5">
            <a:extLst>
              <a:ext uri="{FF2B5EF4-FFF2-40B4-BE49-F238E27FC236}">
                <a16:creationId xmlns:a16="http://schemas.microsoft.com/office/drawing/2014/main" xmlns="" id="{2453A115-041F-AE33-8653-96841FAA0D3E}"/>
              </a:ext>
            </a:extLst>
          </p:cNvPr>
          <p:cNvSpPr/>
          <p:nvPr/>
        </p:nvSpPr>
        <p:spPr>
          <a:xfrm>
            <a:off x="1283731" y="2195198"/>
            <a:ext cx="4416594" cy="523220"/>
          </a:xfrm>
          <a:prstGeom prst="rect">
            <a:avLst/>
          </a:prstGeom>
        </p:spPr>
        <p:txBody>
          <a:bodyPr wrap="none">
            <a:spAutoFit/>
          </a:bodyPr>
          <a:lstStyle/>
          <a:p>
            <a:r>
              <a:rPr lang="en-US" altLang="zh-CN" sz="2800" b="1" dirty="0">
                <a:latin typeface="TimesNewRomanPS"/>
              </a:rPr>
              <a:t>S</a:t>
            </a:r>
            <a:r>
              <a:rPr lang="en-US" sz="2800" b="1" dirty="0">
                <a:latin typeface="TimesNewRomanPS"/>
              </a:rPr>
              <a:t>ocial identity theory </a:t>
            </a:r>
            <a:r>
              <a:rPr lang="en-US" sz="2800" dirty="0">
                <a:latin typeface="TimesNewRomanPSMT"/>
              </a:rPr>
              <a:t>(SIT) </a:t>
            </a:r>
            <a:endParaRPr lang="en-US" sz="2800" dirty="0"/>
          </a:p>
        </p:txBody>
      </p:sp>
      <p:sp>
        <p:nvSpPr>
          <p:cNvPr id="9" name="TextBox 8">
            <a:extLst>
              <a:ext uri="{FF2B5EF4-FFF2-40B4-BE49-F238E27FC236}">
                <a16:creationId xmlns:a16="http://schemas.microsoft.com/office/drawing/2014/main" xmlns="" id="{2C0CDC9A-8352-1F1A-E8A5-62EEB083F91F}"/>
              </a:ext>
            </a:extLst>
          </p:cNvPr>
          <p:cNvSpPr txBox="1"/>
          <p:nvPr/>
        </p:nvSpPr>
        <p:spPr>
          <a:xfrm>
            <a:off x="5468833" y="3879629"/>
            <a:ext cx="5817295" cy="2031325"/>
          </a:xfrm>
          <a:prstGeom prst="rect">
            <a:avLst/>
          </a:prstGeom>
          <a:noFill/>
        </p:spPr>
        <p:txBody>
          <a:bodyPr wrap="square" rtlCol="0">
            <a:spAutoFit/>
          </a:bodyPr>
          <a:lstStyle/>
          <a:p>
            <a:r>
              <a:rPr lang="en-US" dirty="0">
                <a:latin typeface="Helvetica" pitchFamily="2" charset="0"/>
              </a:rPr>
              <a:t>societally devalued groups carve out a positive social identity by emphasizing certain dimensions of their identity as relative advantages. </a:t>
            </a:r>
          </a:p>
          <a:p>
            <a:endParaRPr lang="en-US" dirty="0">
              <a:latin typeface="Helvetica" pitchFamily="2" charset="0"/>
            </a:endParaRPr>
          </a:p>
          <a:p>
            <a:r>
              <a:rPr lang="en-US" dirty="0">
                <a:latin typeface="Helvetica" pitchFamily="2" charset="0"/>
              </a:rPr>
              <a:t>categorization into ingroup and outgroups </a:t>
            </a:r>
            <a:r>
              <a:rPr lang="en-US" dirty="0">
                <a:solidFill>
                  <a:srgbClr val="0070C0"/>
                </a:solidFill>
                <a:latin typeface="Helvetica" pitchFamily="2" charset="0"/>
              </a:rPr>
              <a:t>reduces</a:t>
            </a:r>
            <a:r>
              <a:rPr lang="en-US" dirty="0">
                <a:latin typeface="Helvetica" pitchFamily="2" charset="0"/>
              </a:rPr>
              <a:t> perceived variability </a:t>
            </a:r>
            <a:r>
              <a:rPr lang="en-US" dirty="0">
                <a:solidFill>
                  <a:srgbClr val="0070C0"/>
                </a:solidFill>
                <a:latin typeface="Helvetica" pitchFamily="2" charset="0"/>
              </a:rPr>
              <a:t>within</a:t>
            </a:r>
            <a:r>
              <a:rPr lang="en-US" dirty="0">
                <a:latin typeface="Helvetica" pitchFamily="2" charset="0"/>
              </a:rPr>
              <a:t> the category, while </a:t>
            </a:r>
            <a:r>
              <a:rPr lang="en-US" dirty="0">
                <a:solidFill>
                  <a:srgbClr val="0070C0"/>
                </a:solidFill>
                <a:latin typeface="Helvetica" pitchFamily="2" charset="0"/>
              </a:rPr>
              <a:t>increasing</a:t>
            </a:r>
            <a:r>
              <a:rPr lang="en-US" dirty="0">
                <a:latin typeface="Helvetica" pitchFamily="2" charset="0"/>
              </a:rPr>
              <a:t> perceived variability </a:t>
            </a:r>
            <a:r>
              <a:rPr lang="en-US" dirty="0">
                <a:solidFill>
                  <a:srgbClr val="0070C0"/>
                </a:solidFill>
                <a:latin typeface="Helvetica" pitchFamily="2" charset="0"/>
              </a:rPr>
              <a:t>between</a:t>
            </a:r>
            <a:r>
              <a:rPr lang="en-US" dirty="0">
                <a:latin typeface="Helvetica" pitchFamily="2" charset="0"/>
              </a:rPr>
              <a:t> categories</a:t>
            </a:r>
            <a:r>
              <a:rPr lang="en-US" altLang="zh-CN" dirty="0">
                <a:latin typeface="Helvetica" pitchFamily="2" charset="0"/>
              </a:rPr>
              <a:t>.</a:t>
            </a:r>
            <a:endParaRPr lang="en-US" dirty="0">
              <a:latin typeface="Helvetica" pitchFamily="2" charset="0"/>
            </a:endParaRPr>
          </a:p>
        </p:txBody>
      </p:sp>
    </p:spTree>
    <p:extLst>
      <p:ext uri="{BB962C8B-B14F-4D97-AF65-F5344CB8AC3E}">
        <p14:creationId xmlns:p14="http://schemas.microsoft.com/office/powerpoint/2010/main" val="2285153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7">
            <a:extLst>
              <a:ext uri="{FF2B5EF4-FFF2-40B4-BE49-F238E27FC236}">
                <a16:creationId xmlns:a16="http://schemas.microsoft.com/office/drawing/2014/main" xmlns="" id="{D55CD764-972B-4CA5-A885-53E55C63E17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xmlns="" id="{1AE0DE71-795A-1647-B02F-90438D4732BA}"/>
              </a:ext>
            </a:extLst>
          </p:cNvPr>
          <p:cNvSpPr>
            <a:spLocks noGrp="1"/>
          </p:cNvSpPr>
          <p:nvPr>
            <p:ph type="title"/>
          </p:nvPr>
        </p:nvSpPr>
        <p:spPr>
          <a:xfrm>
            <a:off x="580504" y="368797"/>
            <a:ext cx="10594571" cy="849162"/>
          </a:xfrm>
        </p:spPr>
        <p:txBody>
          <a:bodyPr vert="horz" lIns="91440" tIns="45720" rIns="91440" bIns="45720" rtlCol="0" anchor="ctr">
            <a:normAutofit/>
          </a:bodyPr>
          <a:lstStyle/>
          <a:p>
            <a:r>
              <a:rPr lang="en-US" b="1" dirty="0">
                <a:latin typeface="Helvetica" pitchFamily="2" charset="0"/>
              </a:rPr>
              <a:t>Self-categorization theory </a:t>
            </a:r>
            <a:r>
              <a:rPr lang="en-US" dirty="0">
                <a:latin typeface="Helvetica" pitchFamily="2" charset="0"/>
              </a:rPr>
              <a:t>(SCT) </a:t>
            </a:r>
          </a:p>
        </p:txBody>
      </p:sp>
      <p:sp>
        <p:nvSpPr>
          <p:cNvPr id="39" name="Rectangle 9">
            <a:extLst>
              <a:ext uri="{FF2B5EF4-FFF2-40B4-BE49-F238E27FC236}">
                <a16:creationId xmlns:a16="http://schemas.microsoft.com/office/drawing/2014/main" xmlns="" id="{34165AB3-7006-4430-BCE3-25476BE1332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099105"/>
            <a:ext cx="10806546" cy="17558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11">
            <a:extLst>
              <a:ext uri="{FF2B5EF4-FFF2-40B4-BE49-F238E27FC236}">
                <a16:creationId xmlns:a16="http://schemas.microsoft.com/office/drawing/2014/main" xmlns="" id="{1C601609-75CE-4CAA-9520-1CD1076BAA22}"/>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2050133"/>
            <a:ext cx="232963" cy="1340860"/>
            <a:chOff x="56167" y="2050133"/>
            <a:chExt cx="232963" cy="1340860"/>
          </a:xfrm>
        </p:grpSpPr>
        <p:sp>
          <p:nvSpPr>
            <p:cNvPr id="13" name="Rectangle 2">
              <a:extLst>
                <a:ext uri="{FF2B5EF4-FFF2-40B4-BE49-F238E27FC236}">
                  <a16:creationId xmlns:a16="http://schemas.microsoft.com/office/drawing/2014/main" xmlns="" id="{59900C35-2E02-41A0-ABB5-EA0BEB9FDBD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228600" y="261989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59">
              <a:extLst>
                <a:ext uri="{FF2B5EF4-FFF2-40B4-BE49-F238E27FC236}">
                  <a16:creationId xmlns:a16="http://schemas.microsoft.com/office/drawing/2014/main" xmlns="" id="{CBCF5FCB-4FA9-4595-90C2-9D063B5E484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4864" y="261989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2">
              <a:extLst>
                <a:ext uri="{FF2B5EF4-FFF2-40B4-BE49-F238E27FC236}">
                  <a16:creationId xmlns:a16="http://schemas.microsoft.com/office/drawing/2014/main" xmlns="" id="{C1AADA6C-3F63-4D4A-AF84-0ED447D0FC2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228600" y="247777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59">
              <a:extLst>
                <a:ext uri="{FF2B5EF4-FFF2-40B4-BE49-F238E27FC236}">
                  <a16:creationId xmlns:a16="http://schemas.microsoft.com/office/drawing/2014/main" xmlns="" id="{D3D59899-4DF2-4DE1-8EE8-1C8E1605547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4864" y="247777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2">
              <a:extLst>
                <a:ext uri="{FF2B5EF4-FFF2-40B4-BE49-F238E27FC236}">
                  <a16:creationId xmlns:a16="http://schemas.microsoft.com/office/drawing/2014/main" xmlns="" id="{DA4C4CDA-3FC5-4A6A-BAFE-977CB614E58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228600" y="233566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59">
              <a:extLst>
                <a:ext uri="{FF2B5EF4-FFF2-40B4-BE49-F238E27FC236}">
                  <a16:creationId xmlns:a16="http://schemas.microsoft.com/office/drawing/2014/main" xmlns="" id="{A4016669-38F7-4F7F-AD2F-2BA576D773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4864" y="233566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2">
              <a:extLst>
                <a:ext uri="{FF2B5EF4-FFF2-40B4-BE49-F238E27FC236}">
                  <a16:creationId xmlns:a16="http://schemas.microsoft.com/office/drawing/2014/main" xmlns="" id="{DA73A589-79D3-4A5A-9094-C3A69CF9E30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228600" y="219355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59">
              <a:extLst>
                <a:ext uri="{FF2B5EF4-FFF2-40B4-BE49-F238E27FC236}">
                  <a16:creationId xmlns:a16="http://schemas.microsoft.com/office/drawing/2014/main" xmlns="" id="{56EB2622-CE07-49D9-96DA-A27CD496986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4864" y="219355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2">
              <a:extLst>
                <a:ext uri="{FF2B5EF4-FFF2-40B4-BE49-F238E27FC236}">
                  <a16:creationId xmlns:a16="http://schemas.microsoft.com/office/drawing/2014/main" xmlns="" id="{2F004B65-48B3-4E04-B12B-A42AE1BA7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228600" y="205143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59">
              <a:extLst>
                <a:ext uri="{FF2B5EF4-FFF2-40B4-BE49-F238E27FC236}">
                  <a16:creationId xmlns:a16="http://schemas.microsoft.com/office/drawing/2014/main" xmlns="" id="{5D51F45B-6911-4E9B-8F00-9F9016B8A04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4864" y="205143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2">
              <a:extLst>
                <a:ext uri="{FF2B5EF4-FFF2-40B4-BE49-F238E27FC236}">
                  <a16:creationId xmlns:a16="http://schemas.microsoft.com/office/drawing/2014/main" xmlns="" id="{2CB57D3C-685E-4CF6-80E7-D6D2E8AA554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228600" y="3330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9">
              <a:extLst>
                <a:ext uri="{FF2B5EF4-FFF2-40B4-BE49-F238E27FC236}">
                  <a16:creationId xmlns:a16="http://schemas.microsoft.com/office/drawing/2014/main" xmlns="" id="{42B7417D-88BA-4A07-A037-A598CA51939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4864" y="3330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2">
              <a:extLst>
                <a:ext uri="{FF2B5EF4-FFF2-40B4-BE49-F238E27FC236}">
                  <a16:creationId xmlns:a16="http://schemas.microsoft.com/office/drawing/2014/main" xmlns="" id="{2581F91C-3245-4CC9-AE9C-20713201D51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228600" y="3188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9">
              <a:extLst>
                <a:ext uri="{FF2B5EF4-FFF2-40B4-BE49-F238E27FC236}">
                  <a16:creationId xmlns:a16="http://schemas.microsoft.com/office/drawing/2014/main" xmlns="" id="{8449BF09-F04A-412E-8CBA-D81F0F2AF3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4864" y="3188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2">
              <a:extLst>
                <a:ext uri="{FF2B5EF4-FFF2-40B4-BE49-F238E27FC236}">
                  <a16:creationId xmlns:a16="http://schemas.microsoft.com/office/drawing/2014/main" xmlns="" id="{73FB0607-74E7-40F5-9196-F19E1AB7490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228600" y="3046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9">
              <a:extLst>
                <a:ext uri="{FF2B5EF4-FFF2-40B4-BE49-F238E27FC236}">
                  <a16:creationId xmlns:a16="http://schemas.microsoft.com/office/drawing/2014/main" xmlns="" id="{263E7E3B-57A7-4E14-BC6E-F5888E6A9E1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4864" y="3046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2">
              <a:extLst>
                <a:ext uri="{FF2B5EF4-FFF2-40B4-BE49-F238E27FC236}">
                  <a16:creationId xmlns:a16="http://schemas.microsoft.com/office/drawing/2014/main" xmlns="" id="{EE6C892E-7464-4649-AFAC-8FCD23E5F5B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228600" y="2904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9">
              <a:extLst>
                <a:ext uri="{FF2B5EF4-FFF2-40B4-BE49-F238E27FC236}">
                  <a16:creationId xmlns:a16="http://schemas.microsoft.com/office/drawing/2014/main" xmlns="" id="{FEC3099C-1531-4B73-9DE7-B3B15ABE42B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4864" y="2904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2">
              <a:extLst>
                <a:ext uri="{FF2B5EF4-FFF2-40B4-BE49-F238E27FC236}">
                  <a16:creationId xmlns:a16="http://schemas.microsoft.com/office/drawing/2014/main" xmlns="" id="{0D768EF6-7AE9-40DE-8CC0-901E573E184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228600" y="27620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9">
              <a:extLst>
                <a:ext uri="{FF2B5EF4-FFF2-40B4-BE49-F238E27FC236}">
                  <a16:creationId xmlns:a16="http://schemas.microsoft.com/office/drawing/2014/main" xmlns="" id="{E6153FD2-D44D-43AE-B1F6-EB5737FF201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4864" y="27620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Rectangle 33">
            <a:extLst>
              <a:ext uri="{FF2B5EF4-FFF2-40B4-BE49-F238E27FC236}">
                <a16:creationId xmlns:a16="http://schemas.microsoft.com/office/drawing/2014/main" xmlns="" id="{E3E51905-F374-4E1A-97CF-B741584B74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501384"/>
            <a:ext cx="11371811" cy="3566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Outline any two theoretical approaches to identity and explain how each has  contributed to our understanding of this concept. - WriteWork">
            <a:extLst>
              <a:ext uri="{FF2B5EF4-FFF2-40B4-BE49-F238E27FC236}">
                <a16:creationId xmlns:a16="http://schemas.microsoft.com/office/drawing/2014/main" xmlns="" id="{C7B7EF2D-9AD4-531E-2557-DA6AE2099A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385" y="1445745"/>
            <a:ext cx="4394200" cy="3238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xmlns="" id="{9FFA5EB9-63B2-68B5-218F-D1304786930D}"/>
              </a:ext>
            </a:extLst>
          </p:cNvPr>
          <p:cNvSpPr/>
          <p:nvPr/>
        </p:nvSpPr>
        <p:spPr>
          <a:xfrm>
            <a:off x="4858745" y="1472865"/>
            <a:ext cx="6096000" cy="923330"/>
          </a:xfrm>
          <a:prstGeom prst="rect">
            <a:avLst/>
          </a:prstGeom>
        </p:spPr>
        <p:txBody>
          <a:bodyPr>
            <a:spAutoFit/>
          </a:bodyPr>
          <a:lstStyle/>
          <a:p>
            <a:r>
              <a:rPr lang="en-US" b="1" dirty="0">
                <a:latin typeface="TimesNewRomanPS"/>
              </a:rPr>
              <a:t>Comparative fit </a:t>
            </a:r>
            <a:r>
              <a:rPr lang="en-US" dirty="0">
                <a:latin typeface="TimesNewRomanPSMT"/>
              </a:rPr>
              <a:t>compares between-group differences to within-group differences in order to create a </a:t>
            </a:r>
            <a:r>
              <a:rPr lang="en-US" b="1" dirty="0">
                <a:latin typeface="TimesNewRomanPS"/>
              </a:rPr>
              <a:t>meta-contrast ratio</a:t>
            </a:r>
            <a:r>
              <a:rPr lang="en-US" dirty="0">
                <a:latin typeface="TimesNewRomanPSMT"/>
              </a:rPr>
              <a:t>. </a:t>
            </a:r>
            <a:endParaRPr lang="en-US" dirty="0"/>
          </a:p>
        </p:txBody>
      </p:sp>
      <p:sp>
        <p:nvSpPr>
          <p:cNvPr id="6" name="Rectangle 5">
            <a:extLst>
              <a:ext uri="{FF2B5EF4-FFF2-40B4-BE49-F238E27FC236}">
                <a16:creationId xmlns:a16="http://schemas.microsoft.com/office/drawing/2014/main" xmlns="" id="{3C7DFE85-281C-5B0F-8E77-5E95CDBE3DAC}"/>
              </a:ext>
            </a:extLst>
          </p:cNvPr>
          <p:cNvSpPr/>
          <p:nvPr/>
        </p:nvSpPr>
        <p:spPr>
          <a:xfrm>
            <a:off x="4858745" y="2477936"/>
            <a:ext cx="6096000" cy="646331"/>
          </a:xfrm>
          <a:prstGeom prst="rect">
            <a:avLst/>
          </a:prstGeom>
        </p:spPr>
        <p:txBody>
          <a:bodyPr>
            <a:spAutoFit/>
          </a:bodyPr>
          <a:lstStyle/>
          <a:p>
            <a:r>
              <a:rPr lang="en-US" altLang="zh-CN" b="1" dirty="0">
                <a:latin typeface="TimesNewRomanPS"/>
              </a:rPr>
              <a:t>N</a:t>
            </a:r>
            <a:r>
              <a:rPr lang="en-US" b="1" dirty="0">
                <a:latin typeface="TimesNewRomanPS"/>
              </a:rPr>
              <a:t>ormative fit</a:t>
            </a:r>
            <a:r>
              <a:rPr lang="en-US" dirty="0">
                <a:latin typeface="TimesNewRomanPSMT"/>
              </a:rPr>
              <a:t>: socially shared meaning that defines the two categories. </a:t>
            </a:r>
          </a:p>
        </p:txBody>
      </p:sp>
      <p:sp>
        <p:nvSpPr>
          <p:cNvPr id="7" name="Rectangle 6">
            <a:extLst>
              <a:ext uri="{FF2B5EF4-FFF2-40B4-BE49-F238E27FC236}">
                <a16:creationId xmlns:a16="http://schemas.microsoft.com/office/drawing/2014/main" xmlns="" id="{F284CA79-769F-CE57-3825-080F90D44911}"/>
              </a:ext>
            </a:extLst>
          </p:cNvPr>
          <p:cNvSpPr/>
          <p:nvPr/>
        </p:nvSpPr>
        <p:spPr>
          <a:xfrm>
            <a:off x="5079075" y="3723947"/>
            <a:ext cx="6096000" cy="1200329"/>
          </a:xfrm>
          <a:prstGeom prst="rect">
            <a:avLst/>
          </a:prstGeom>
        </p:spPr>
        <p:txBody>
          <a:bodyPr>
            <a:spAutoFit/>
          </a:bodyPr>
          <a:lstStyle/>
          <a:p>
            <a:r>
              <a:rPr lang="en-US" b="1" dirty="0">
                <a:latin typeface="TimesNewRomanPS"/>
              </a:rPr>
              <a:t>optimal distinctiveness theory </a:t>
            </a:r>
            <a:r>
              <a:rPr lang="en-US" dirty="0">
                <a:latin typeface="TimesNewRomanPSMT"/>
              </a:rPr>
              <a:t>(ODT) (M. B. Brewer, 1991) argues that people balance individual autonomy and distinctiveness against belonging to the right group, in order to reach a self-affirming, satisfying identity. </a:t>
            </a:r>
            <a:endParaRPr lang="en-US" dirty="0"/>
          </a:p>
        </p:txBody>
      </p:sp>
      <p:sp>
        <p:nvSpPr>
          <p:cNvPr id="8" name="Rectangle 7">
            <a:extLst>
              <a:ext uri="{FF2B5EF4-FFF2-40B4-BE49-F238E27FC236}">
                <a16:creationId xmlns:a16="http://schemas.microsoft.com/office/drawing/2014/main" xmlns="" id="{E47522F0-6A26-9DAA-ECDA-D7CCE24A5FED}"/>
              </a:ext>
            </a:extLst>
          </p:cNvPr>
          <p:cNvSpPr/>
          <p:nvPr/>
        </p:nvSpPr>
        <p:spPr>
          <a:xfrm>
            <a:off x="4710546" y="5163194"/>
            <a:ext cx="6096000" cy="923330"/>
          </a:xfrm>
          <a:prstGeom prst="rect">
            <a:avLst/>
          </a:prstGeom>
        </p:spPr>
        <p:txBody>
          <a:bodyPr>
            <a:spAutoFit/>
          </a:bodyPr>
          <a:lstStyle/>
          <a:p>
            <a:r>
              <a:rPr lang="en-US" b="1" dirty="0">
                <a:latin typeface="TimesNewRomanPS"/>
              </a:rPr>
              <a:t>Subjective uncertainty reduction theory </a:t>
            </a:r>
            <a:r>
              <a:rPr lang="en-US" dirty="0">
                <a:latin typeface="TimesNewRomanPSMT"/>
              </a:rPr>
              <a:t>(Hogg, 2001) proposes that ingroup norms reduce anxiety, especially when people are unsure in self-relevant domains </a:t>
            </a:r>
            <a:endParaRPr lang="en-US" dirty="0"/>
          </a:p>
        </p:txBody>
      </p:sp>
    </p:spTree>
    <p:extLst>
      <p:ext uri="{BB962C8B-B14F-4D97-AF65-F5344CB8AC3E}">
        <p14:creationId xmlns:p14="http://schemas.microsoft.com/office/powerpoint/2010/main" val="1342829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AE0DE71-795A-1647-B02F-90438D4732BA}"/>
              </a:ext>
            </a:extLst>
          </p:cNvPr>
          <p:cNvSpPr>
            <a:spLocks noGrp="1"/>
          </p:cNvSpPr>
          <p:nvPr>
            <p:ph type="title"/>
          </p:nvPr>
        </p:nvSpPr>
        <p:spPr>
          <a:xfrm>
            <a:off x="594359" y="909734"/>
            <a:ext cx="10594571" cy="849162"/>
          </a:xfrm>
        </p:spPr>
        <p:txBody>
          <a:bodyPr vert="horz" lIns="91440" tIns="45720" rIns="91440" bIns="45720" rtlCol="0" anchor="ctr">
            <a:normAutofit/>
          </a:bodyPr>
          <a:lstStyle/>
          <a:p>
            <a:r>
              <a:rPr lang="en-US" b="1" dirty="0">
                <a:solidFill>
                  <a:schemeClr val="accent1"/>
                </a:solidFill>
                <a:latin typeface="Helvetica" pitchFamily="2" charset="0"/>
              </a:rPr>
              <a:t>Ingroup Favoritism </a:t>
            </a:r>
            <a:r>
              <a:rPr lang="en-US" altLang="zh-CN" b="1" dirty="0">
                <a:solidFill>
                  <a:schemeClr val="accent1"/>
                </a:solidFill>
                <a:latin typeface="Helvetica" pitchFamily="2" charset="0"/>
              </a:rPr>
              <a:t>(1)</a:t>
            </a:r>
            <a:r>
              <a:rPr lang="en-US" b="1" dirty="0">
                <a:solidFill>
                  <a:schemeClr val="accent1"/>
                </a:solidFill>
                <a:latin typeface="Helvetica" pitchFamily="2" charset="0"/>
              </a:rPr>
              <a:t> </a:t>
            </a:r>
            <a:endParaRPr lang="en-US" sz="8000" dirty="0">
              <a:solidFill>
                <a:schemeClr val="accent1"/>
              </a:solidFill>
              <a:latin typeface="Helvetica" pitchFamily="2" charset="0"/>
            </a:endParaRPr>
          </a:p>
        </p:txBody>
      </p:sp>
      <p:pic>
        <p:nvPicPr>
          <p:cNvPr id="3074" name="Picture 2" descr="Schematic of in-group favoritism | Download Scientific Diagram">
            <a:extLst>
              <a:ext uri="{FF2B5EF4-FFF2-40B4-BE49-F238E27FC236}">
                <a16:creationId xmlns:a16="http://schemas.microsoft.com/office/drawing/2014/main" xmlns="" id="{6C2499F6-BEE9-C818-5166-5547B488D4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5300" y="2428586"/>
            <a:ext cx="6121400" cy="283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5240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AE0DE71-795A-1647-B02F-90438D4732BA}"/>
              </a:ext>
            </a:extLst>
          </p:cNvPr>
          <p:cNvSpPr>
            <a:spLocks noGrp="1"/>
          </p:cNvSpPr>
          <p:nvPr>
            <p:ph type="title"/>
          </p:nvPr>
        </p:nvSpPr>
        <p:spPr>
          <a:xfrm>
            <a:off x="594359" y="909734"/>
            <a:ext cx="10594571" cy="849162"/>
          </a:xfrm>
        </p:spPr>
        <p:txBody>
          <a:bodyPr vert="horz" lIns="91440" tIns="45720" rIns="91440" bIns="45720" rtlCol="0" anchor="ctr">
            <a:normAutofit/>
          </a:bodyPr>
          <a:lstStyle/>
          <a:p>
            <a:r>
              <a:rPr lang="en-US" b="1" dirty="0">
                <a:solidFill>
                  <a:schemeClr val="accent1"/>
                </a:solidFill>
                <a:latin typeface="Helvetica" pitchFamily="2" charset="0"/>
              </a:rPr>
              <a:t>Group Homogeneity </a:t>
            </a:r>
            <a:r>
              <a:rPr lang="en-US" altLang="zh-CN" b="1" dirty="0">
                <a:solidFill>
                  <a:schemeClr val="accent1"/>
                </a:solidFill>
                <a:latin typeface="Helvetica" pitchFamily="2" charset="0"/>
              </a:rPr>
              <a:t>(2)</a:t>
            </a:r>
            <a:r>
              <a:rPr lang="en-US" b="1" dirty="0">
                <a:solidFill>
                  <a:schemeClr val="accent1"/>
                </a:solidFill>
                <a:latin typeface="Helvetica" pitchFamily="2" charset="0"/>
              </a:rPr>
              <a:t> </a:t>
            </a:r>
            <a:endParaRPr lang="en-US" sz="8000" dirty="0">
              <a:solidFill>
                <a:schemeClr val="accent1"/>
              </a:solidFill>
              <a:latin typeface="Helvetica" pitchFamily="2" charset="0"/>
            </a:endParaRPr>
          </a:p>
        </p:txBody>
      </p:sp>
      <p:pic>
        <p:nvPicPr>
          <p:cNvPr id="4102" name="Picture 6" descr="They are all the same” – Out-Group Homogeneity Bias – Center for Dialogue  and Resolution">
            <a:extLst>
              <a:ext uri="{FF2B5EF4-FFF2-40B4-BE49-F238E27FC236}">
                <a16:creationId xmlns:a16="http://schemas.microsoft.com/office/drawing/2014/main" xmlns="" id="{F6EC36DA-E601-DFF4-8CC3-A9EA7D3518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759" y="2284089"/>
            <a:ext cx="6302281" cy="33402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B190218A-D5BE-CA39-E67A-9594F9D497A2}"/>
              </a:ext>
            </a:extLst>
          </p:cNvPr>
          <p:cNvSpPr txBox="1"/>
          <p:nvPr/>
        </p:nvSpPr>
        <p:spPr>
          <a:xfrm>
            <a:off x="7826281" y="2284089"/>
            <a:ext cx="3618960" cy="1477328"/>
          </a:xfrm>
          <a:prstGeom prst="rect">
            <a:avLst/>
          </a:prstGeom>
          <a:noFill/>
        </p:spPr>
        <p:txBody>
          <a:bodyPr wrap="square" rtlCol="0">
            <a:spAutoFit/>
          </a:bodyPr>
          <a:lstStyle/>
          <a:p>
            <a:r>
              <a:rPr lang="en-US" i="1" dirty="0">
                <a:latin typeface="Helvetica" pitchFamily="2" charset="0"/>
              </a:rPr>
              <a:t>when intergroup distinctions are salient (because of threat or conflict), both ingroups and outgroups are seen as more homogeneous </a:t>
            </a:r>
          </a:p>
        </p:txBody>
      </p:sp>
    </p:spTree>
    <p:extLst>
      <p:ext uri="{BB962C8B-B14F-4D97-AF65-F5344CB8AC3E}">
        <p14:creationId xmlns:p14="http://schemas.microsoft.com/office/powerpoint/2010/main" val="1117702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AE0DE71-795A-1647-B02F-90438D4732BA}"/>
              </a:ext>
            </a:extLst>
          </p:cNvPr>
          <p:cNvSpPr>
            <a:spLocks noGrp="1"/>
          </p:cNvSpPr>
          <p:nvPr>
            <p:ph type="title"/>
          </p:nvPr>
        </p:nvSpPr>
        <p:spPr>
          <a:xfrm>
            <a:off x="594359" y="909734"/>
            <a:ext cx="10594571" cy="849162"/>
          </a:xfrm>
        </p:spPr>
        <p:txBody>
          <a:bodyPr vert="horz" lIns="91440" tIns="45720" rIns="91440" bIns="45720" rtlCol="0" anchor="ctr">
            <a:normAutofit/>
          </a:bodyPr>
          <a:lstStyle/>
          <a:p>
            <a:r>
              <a:rPr lang="en-US" b="1" dirty="0">
                <a:solidFill>
                  <a:schemeClr val="accent1"/>
                </a:solidFill>
                <a:latin typeface="Helvetica" pitchFamily="2" charset="0"/>
              </a:rPr>
              <a:t>Social Dominance Theory </a:t>
            </a:r>
          </a:p>
        </p:txBody>
      </p:sp>
      <p:pic>
        <p:nvPicPr>
          <p:cNvPr id="5122" name="Picture 2" descr="Religion as a Tool in Social Dominance Theory | My Mazamet">
            <a:extLst>
              <a:ext uri="{FF2B5EF4-FFF2-40B4-BE49-F238E27FC236}">
                <a16:creationId xmlns:a16="http://schemas.microsoft.com/office/drawing/2014/main" xmlns="" id="{324B77BA-3A6F-FF28-D690-BF3520957A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4968" y="2115710"/>
            <a:ext cx="2626591" cy="301682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xmlns="" id="{BA3259EF-03FF-5851-DF74-B59127867DE1}"/>
              </a:ext>
            </a:extLst>
          </p:cNvPr>
          <p:cNvSpPr txBox="1"/>
          <p:nvPr/>
        </p:nvSpPr>
        <p:spPr>
          <a:xfrm>
            <a:off x="4108005" y="2421449"/>
            <a:ext cx="6510604" cy="2677656"/>
          </a:xfrm>
          <a:prstGeom prst="rect">
            <a:avLst/>
          </a:prstGeom>
          <a:noFill/>
        </p:spPr>
        <p:txBody>
          <a:bodyPr wrap="square" rtlCol="0">
            <a:spAutoFit/>
          </a:bodyPr>
          <a:lstStyle/>
          <a:p>
            <a:r>
              <a:rPr lang="en-US" sz="2400" dirty="0">
                <a:latin typeface="Helvetica" pitchFamily="2" charset="0"/>
              </a:rPr>
              <a:t>group hierarchies are universal and even adaptive in societies beyond the hunter-gatherer stage. Some groups inevitably dominate others, and stable hierarchies regulate pointless conflict (however much the oppressed groups might wish it otherwise) </a:t>
            </a:r>
          </a:p>
          <a:p>
            <a:endParaRPr lang="x-none" sz="2400" dirty="0">
              <a:latin typeface="Helvetica" pitchFamily="2" charset="0"/>
            </a:endParaRPr>
          </a:p>
        </p:txBody>
      </p:sp>
    </p:spTree>
    <p:extLst>
      <p:ext uri="{BB962C8B-B14F-4D97-AF65-F5344CB8AC3E}">
        <p14:creationId xmlns:p14="http://schemas.microsoft.com/office/powerpoint/2010/main" val="206777963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5432</TotalTime>
  <Words>1026</Words>
  <Application>Microsoft Macintosh PowerPoint</Application>
  <PresentationFormat>Widescreen</PresentationFormat>
  <Paragraphs>84</Paragraphs>
  <Slides>28</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Helvetica</vt:lpstr>
      <vt:lpstr>Times</vt:lpstr>
      <vt:lpstr>TimesNewRomanPS</vt:lpstr>
      <vt:lpstr>TimesNewRomanPSMT</vt:lpstr>
      <vt:lpstr>等线</vt:lpstr>
      <vt:lpstr>等线 Light</vt:lpstr>
      <vt:lpstr>Arial</vt:lpstr>
      <vt:lpstr>Office 主题​​</vt:lpstr>
      <vt:lpstr>Ch 11 Stereotyping: Cognition and Bias</vt:lpstr>
      <vt:lpstr>PowerPoint Presentation</vt:lpstr>
      <vt:lpstr>PowerPoint Presentation</vt:lpstr>
      <vt:lpstr>PowerPoint Presentation</vt:lpstr>
      <vt:lpstr>Social Identity, Self-Categorization, and Other Identity Theories </vt:lpstr>
      <vt:lpstr>Self-categorization theory (SCT) </vt:lpstr>
      <vt:lpstr>Ingroup Favoritism (1) </vt:lpstr>
      <vt:lpstr>Group Homogeneity (2) </vt:lpstr>
      <vt:lpstr>Social Dominance Theory </vt:lpstr>
      <vt:lpstr>PowerPoint Presentation</vt:lpstr>
      <vt:lpstr>Right-Wing Authoritarianism </vt:lpstr>
      <vt:lpstr>Terror Management Theory </vt:lpstr>
      <vt:lpstr>System Justification Theory </vt:lpstr>
      <vt:lpstr>Entitativity and Its Heirs</vt:lpstr>
      <vt:lpstr>PowerPoint Presentation</vt:lpstr>
      <vt:lpstr>PowerPoint Presentation</vt:lpstr>
      <vt:lpstr>Subtle Stereotypes are Implicit and Automatic but Common </vt:lpstr>
      <vt:lpstr>Automatic Stereotyping </vt:lpstr>
      <vt:lpstr>Automatic Stereotyping </vt:lpstr>
      <vt:lpstr>PowerPoint Presentation</vt:lpstr>
      <vt:lpstr>Ambiguous Stereotyping </vt:lpstr>
      <vt:lpstr>Ambiguous Stereotyping </vt:lpstr>
      <vt:lpstr>Ambivalent Stereotyping </vt:lpstr>
      <vt:lpstr>Attributional Ambiguity </vt:lpstr>
      <vt:lpstr>Stereotype Threat </vt:lpstr>
      <vt:lpstr>Minority Identity and Well-Being </vt:lpstr>
      <vt:lpstr>Majority Concerns </vt:lpstr>
      <vt:lpstr>PowerPoint Presentation</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注意缺陷与多动障碍（ADHD）和康复训练</dc:title>
  <dc:creator>李 晗冉</dc:creator>
  <cp:lastModifiedBy>haiyanwu</cp:lastModifiedBy>
  <cp:revision>49</cp:revision>
  <dcterms:created xsi:type="dcterms:W3CDTF">2021-09-11T09:05:17Z</dcterms:created>
  <dcterms:modified xsi:type="dcterms:W3CDTF">2022-05-04T09:39:52Z</dcterms:modified>
</cp:coreProperties>
</file>